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66" r:id="rId6"/>
    <p:sldId id="269" r:id="rId7"/>
    <p:sldId id="257" r:id="rId8"/>
    <p:sldId id="258" r:id="rId9"/>
    <p:sldId id="270" r:id="rId10"/>
    <p:sldId id="260" r:id="rId11"/>
    <p:sldId id="259" r:id="rId12"/>
    <p:sldId id="261" r:id="rId13"/>
    <p:sldId id="262" r:id="rId14"/>
    <p:sldId id="263" r:id="rId15"/>
    <p:sldId id="264" r:id="rId16"/>
    <p:sldId id="265" r:id="rId17"/>
    <p:sldId id="275" r:id="rId18"/>
    <p:sldId id="276" r:id="rId19"/>
    <p:sldId id="277" r:id="rId20"/>
    <p:sldId id="280" r:id="rId21"/>
    <p:sldId id="273" r:id="rId22"/>
    <p:sldId id="281" r:id="rId23"/>
    <p:sldId id="282" r:id="rId24"/>
    <p:sldId id="283" r:id="rId25"/>
    <p:sldId id="272" r:id="rId26"/>
    <p:sldId id="278" r:id="rId27"/>
    <p:sldId id="279" r:id="rId28"/>
    <p:sldId id="271" r:id="rId2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A2607C8-CF75-4796-C8F9-0EF39D47A3DE}" v="1018" dt="2020-03-21T14:35:34.034"/>
    <p1510:client id="{4C6C2ADE-5F30-7F74-8578-1C64DC89B8DB}" v="22" dt="2020-03-21T15:25:25.735"/>
    <p1510:client id="{622BBDE6-59FE-736D-1DB2-C27C50D96454}" v="3154" dt="2020-09-25T09:10:12.143"/>
    <p1510:client id="{75AF4562-BD58-BF44-86AA-D44A71BA3988}" v="100" dt="2020-03-21T14:09:06.157"/>
    <p1510:client id="{9337BC39-C356-1D01-99F8-54D66C39631D}" v="974" dt="2020-09-23T11:27:17.330"/>
    <p1510:client id="{F114D9F5-5674-467E-BC39-0A91B675EFD2}" v="73" dt="2020-03-21T13:24:52.825"/>
    <p1510:client id="{F827A927-6AE4-C3E7-41F1-0747CBC005FB}" v="7819" dt="2020-09-24T14:27:55.31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-2868" y="-13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48A87A34-81AB-432B-8DAE-1953F412C126}" type="datetimeFigureOut">
              <a:rPr lang="en-US" dirty="0"/>
              <a:pPr/>
              <a:t>10/5/2020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050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894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720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819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721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147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349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337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573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451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67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406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apps.apple.com/ru/app/microsoft-outlook/id951937596" TargetMode="External"/><Relationship Id="rId2" Type="http://schemas.openxmlformats.org/officeDocument/2006/relationships/hyperlink" Target="mailto:&#1080;&#1086;&#1092;&#1072;&#1084;&#1080;&#1083;&#1080;&#1103;@chsu.ru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lay.google.com/store/apps/details?id=com.microsoft.office.outlook&amp;hl=ru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play.google.com/store/apps/details?id=com.microsoft.skydrive&amp;hl=ru" TargetMode="External"/><Relationship Id="rId2" Type="http://schemas.openxmlformats.org/officeDocument/2006/relationships/hyperlink" Target="https://apps.apple.com/ru/app/microsoft-onedrive/id477537958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play.google.com/store/apps/details?id=com.microsoft.teams&amp;hl=ru" TargetMode="External"/><Relationship Id="rId2" Type="http://schemas.openxmlformats.org/officeDocument/2006/relationships/hyperlink" Target="https://apps.apple.com/ru/app/microsoft-teams/id1113153706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support@chsu.ru" TargetMode="External"/><Relationship Id="rId2" Type="http://schemas.openxmlformats.org/officeDocument/2006/relationships/hyperlink" Target="https://www.microsoft.com/ru-ru/microsoft-365/microsoft-teams/download-app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edu.chsu.ru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mailto:evermakova@chsu.ru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mailto:support@chsu.ru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office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80795" y="753210"/>
            <a:ext cx="8848003" cy="1065171"/>
          </a:xfrm>
        </p:spPr>
        <p:txBody>
          <a:bodyPr>
            <a:normAutofit/>
          </a:bodyPr>
          <a:lstStyle/>
          <a:p>
            <a:r>
              <a:rPr lang="ru-RU" sz="4000">
                <a:cs typeface="Calibri Light"/>
              </a:rPr>
              <a:t>Электронные площадки ЧГУ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14413" y="1990060"/>
            <a:ext cx="8751868" cy="3272410"/>
          </a:xfrm>
        </p:spPr>
        <p:txBody>
          <a:bodyPr vert="horz" lIns="91440" tIns="0" rIns="91440" bIns="45720" rtlCol="0" anchor="ctr">
            <a:normAutofit/>
          </a:bodyPr>
          <a:lstStyle/>
          <a:p>
            <a:r>
              <a:rPr lang="ru-RU" sz="2400"/>
              <a:t>Office 365 и Образовательный портал: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/>
              <a:t>знакомство и первичный вход</a:t>
            </a:r>
          </a:p>
        </p:txBody>
      </p:sp>
    </p:spTree>
    <p:extLst>
      <p:ext uri="{BB962C8B-B14F-4D97-AF65-F5344CB8AC3E}">
        <p14:creationId xmlns:p14="http://schemas.microsoft.com/office/powerpoint/2010/main" val="13516515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25210A5-934D-405C-8CE3-6B37EE665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4" descr="Изображение выглядит как снимок экран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DA6BEF56-F474-41D1-AC3D-B5DA1CD4EB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400" y="-940"/>
            <a:ext cx="8245143" cy="4929462"/>
          </a:xfrm>
        </p:spPr>
      </p:pic>
      <p:sp>
        <p:nvSpPr>
          <p:cNvPr id="8" name="Объект 2">
            <a:extLst>
              <a:ext uri="{FF2B5EF4-FFF2-40B4-BE49-F238E27FC236}">
                <a16:creationId xmlns:a16="http://schemas.microsoft.com/office/drawing/2014/main" xmlns="" id="{F0616663-4323-4AD5-897B-50E46DA70986}"/>
              </a:ext>
            </a:extLst>
          </p:cNvPr>
          <p:cNvSpPr txBox="1">
            <a:spLocks/>
          </p:cNvSpPr>
          <p:nvPr/>
        </p:nvSpPr>
        <p:spPr>
          <a:xfrm>
            <a:off x="143036" y="5267609"/>
            <a:ext cx="7052837" cy="48836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ru-RU">
                <a:latin typeface="Calibri"/>
                <a:ea typeface="+mn-lt"/>
                <a:cs typeface="Calibri"/>
              </a:rPr>
              <a:t>Если система запросит у Вас Шаг 3, просто нажмите "Готово"</a:t>
            </a:r>
          </a:p>
          <a:p>
            <a:pPr marL="0" indent="0">
              <a:buNone/>
            </a:pPr>
            <a:endParaRPr lang="ru-RU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003678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6022066-93B5-4C92-9A18-6AB9B18E8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4" descr="Изображение выглядит как снимок экран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A8350F27-DFCE-40A7-BA1E-7FC349ED76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9965" y="1639514"/>
            <a:ext cx="4867275" cy="3790950"/>
          </a:xfrm>
        </p:spPr>
      </p:pic>
      <p:sp>
        <p:nvSpPr>
          <p:cNvPr id="12" name="Объект 2">
            <a:extLst>
              <a:ext uri="{FF2B5EF4-FFF2-40B4-BE49-F238E27FC236}">
                <a16:creationId xmlns:a16="http://schemas.microsoft.com/office/drawing/2014/main" xmlns="" id="{1B9277CB-937A-452F-A979-776CB26DF24C}"/>
              </a:ext>
            </a:extLst>
          </p:cNvPr>
          <p:cNvSpPr txBox="1">
            <a:spLocks/>
          </p:cNvSpPr>
          <p:nvPr/>
        </p:nvSpPr>
        <p:spPr>
          <a:xfrm>
            <a:off x="5441176" y="1636904"/>
            <a:ext cx="5717098" cy="379633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ru-RU">
                <a:latin typeface="Calibri"/>
                <a:ea typeface="+mn-lt"/>
                <a:cs typeface="+mn-lt"/>
              </a:rPr>
              <a:t>Система попросит Вас указать, нужно ли запоминать ваши данные</a:t>
            </a:r>
          </a:p>
          <a:p>
            <a:pPr algn="just"/>
            <a:r>
              <a:rPr lang="ru-RU">
                <a:latin typeface="Calibri"/>
                <a:ea typeface="+mn-lt"/>
                <a:cs typeface="Calibri"/>
              </a:rPr>
              <a:t>Если это Ваш личный компьютер, и Вы уверены в его безопасности, то можете поставить галочку "Больше не показывать" и нажать на кнопку "Да". В противном случае не ставьте галочку и нажмите на кнопку "Нет"</a:t>
            </a:r>
          </a:p>
        </p:txBody>
      </p:sp>
    </p:spTree>
    <p:extLst>
      <p:ext uri="{BB962C8B-B14F-4D97-AF65-F5344CB8AC3E}">
        <p14:creationId xmlns:p14="http://schemas.microsoft.com/office/powerpoint/2010/main" val="9184856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0A9C456-F40F-4747-BA09-BE8679DAA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4" descr="Изображение выглядит как снимок экран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9D2DB18C-40CF-4CC1-A0CC-D38B97878C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5753" y="1164749"/>
            <a:ext cx="4086225" cy="4238625"/>
          </a:xfrm>
        </p:spPr>
      </p:pic>
      <p:sp>
        <p:nvSpPr>
          <p:cNvPr id="10" name="Объект 2">
            <a:extLst>
              <a:ext uri="{FF2B5EF4-FFF2-40B4-BE49-F238E27FC236}">
                <a16:creationId xmlns:a16="http://schemas.microsoft.com/office/drawing/2014/main" xmlns="" id="{400D6B7B-B9A3-4560-B28C-F07FA18EA8F4}"/>
              </a:ext>
            </a:extLst>
          </p:cNvPr>
          <p:cNvSpPr txBox="1">
            <a:spLocks/>
          </p:cNvSpPr>
          <p:nvPr/>
        </p:nvSpPr>
        <p:spPr>
          <a:xfrm>
            <a:off x="5019836" y="1161775"/>
            <a:ext cx="6281872" cy="424457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>
                <a:latin typeface="Calibri"/>
                <a:ea typeface="+mn-lt"/>
                <a:cs typeface="+mn-lt"/>
              </a:rPr>
              <a:t>Если Вы входите не в первый раз, то, после ввода пароля, система автоматически вышлет Вам смс и попросит его ввести </a:t>
            </a:r>
            <a:endParaRPr lang="ru-RU"/>
          </a:p>
          <a:p>
            <a:pPr algn="just"/>
            <a:r>
              <a:rPr lang="ru-RU">
                <a:latin typeface="Calibri"/>
                <a:ea typeface="+mn-lt"/>
                <a:cs typeface="+mn-lt"/>
              </a:rPr>
              <a:t>Введите пришедший в смс код </a:t>
            </a:r>
          </a:p>
          <a:p>
            <a:pPr algn="just"/>
            <a:r>
              <a:rPr lang="ru-RU">
                <a:latin typeface="Calibri"/>
                <a:ea typeface="+mn-lt"/>
                <a:cs typeface="Calibri"/>
              </a:rPr>
              <a:t>Если это Ваш личный компьютер, и Вы уверены в его безопасности,</a:t>
            </a:r>
            <a:r>
              <a:rPr lang="ru-RU">
                <a:latin typeface="Calibri"/>
                <a:ea typeface="+mn-lt"/>
                <a:cs typeface="+mn-lt"/>
              </a:rPr>
              <a:t> то можете поставить галочку "Больше не спрашивать 7 дн". В противном случае не ставьте галочку</a:t>
            </a:r>
            <a:endParaRPr lang="ru-RU">
              <a:latin typeface="Calibri"/>
              <a:cs typeface="Calibri"/>
            </a:endParaRPr>
          </a:p>
          <a:p>
            <a:pPr algn="just"/>
            <a:r>
              <a:rPr lang="ru-RU">
                <a:latin typeface="Calibri"/>
                <a:ea typeface="+mn-lt"/>
                <a:cs typeface="+mn-lt"/>
              </a:rPr>
              <a:t>Нажать на кнопку «Проверить» </a:t>
            </a:r>
          </a:p>
          <a:p>
            <a:pPr algn="just"/>
            <a:r>
              <a:rPr lang="ru-RU">
                <a:latin typeface="Calibri"/>
                <a:ea typeface="+mn-lt"/>
                <a:cs typeface="+mn-lt"/>
              </a:rPr>
              <a:t>Если Вы все сделали верно, то перейдете в личный кабинет Office 365 с доступными приложениями</a:t>
            </a:r>
            <a:endParaRPr lang="ru-RU">
              <a:latin typeface="Calibri"/>
              <a:cs typeface="Calibri"/>
            </a:endParaRPr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xmlns="" id="{59C91DA6-3821-491B-BF5E-8DFEFD556F1F}"/>
              </a:ext>
            </a:extLst>
          </p:cNvPr>
          <p:cNvSpPr txBox="1">
            <a:spLocks/>
          </p:cNvSpPr>
          <p:nvPr/>
        </p:nvSpPr>
        <p:spPr>
          <a:xfrm>
            <a:off x="519554" y="283234"/>
            <a:ext cx="11355896" cy="51525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800">
                <a:latin typeface="Calibri"/>
                <a:cs typeface="Calibri"/>
              </a:rPr>
              <a:t>СМС-подтверждение</a:t>
            </a:r>
          </a:p>
        </p:txBody>
      </p:sp>
    </p:spTree>
    <p:extLst>
      <p:ext uri="{BB962C8B-B14F-4D97-AF65-F5344CB8AC3E}">
        <p14:creationId xmlns:p14="http://schemas.microsoft.com/office/powerpoint/2010/main" val="33301012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8B8A5A9-B371-4147-9E6E-65847414E9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>
                <a:cs typeface="Calibri Light"/>
              </a:rPr>
              <a:t>Личный </a:t>
            </a:r>
            <a:r>
              <a:rPr lang="ru-RU" sz="2800">
                <a:cs typeface="Calibri Light"/>
              </a:rPr>
              <a:t>кабинет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7BA577E-44B2-49C8-8A6D-D651193868F4}"/>
              </a:ext>
            </a:extLst>
          </p:cNvPr>
          <p:cNvSpPr txBox="1"/>
          <p:nvPr/>
        </p:nvSpPr>
        <p:spPr>
          <a:xfrm>
            <a:off x="6225989" y="1418664"/>
            <a:ext cx="4199963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/>
              <a:t>Полоска с иконками слева позволит Вам перейти к нужному приложению</a:t>
            </a: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xmlns="" id="{8396D1D9-FECE-47F9-8E4C-B5DBDD6EECB3}"/>
              </a:ext>
            </a:extLst>
          </p:cNvPr>
          <p:cNvSpPr txBox="1">
            <a:spLocks/>
          </p:cNvSpPr>
          <p:nvPr/>
        </p:nvSpPr>
        <p:spPr>
          <a:xfrm>
            <a:off x="783296" y="1717913"/>
            <a:ext cx="3711890" cy="529031"/>
          </a:xfrm>
          <a:prstGeom prst="rect">
            <a:avLst/>
          </a:prstGeom>
        </p:spPr>
        <p:txBody>
          <a:bodyPr vert="horz" lIns="228600" tIns="228600" rIns="228600" bIns="228600" rtlCol="0" anchor="ctr">
            <a:noAutofit/>
          </a:bodyPr>
          <a:lstStyle>
            <a:lvl1pPr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b="0" i="0" kern="1200" cap="none" spc="-150">
                <a:solidFill>
                  <a:srgbClr val="FFFEFF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>
                <a:cs typeface="Calibri Light"/>
              </a:rPr>
              <a:t>Office 365</a:t>
            </a:r>
            <a:endParaRPr lang="ru-RU" sz="2800" dirty="0">
              <a:cs typeface="Calibri Light"/>
            </a:endParaRPr>
          </a:p>
        </p:txBody>
      </p:sp>
      <p:pic>
        <p:nvPicPr>
          <p:cNvPr id="6" name="Рисунок 7">
            <a:extLst>
              <a:ext uri="{FF2B5EF4-FFF2-40B4-BE49-F238E27FC236}">
                <a16:creationId xmlns:a16="http://schemas.microsoft.com/office/drawing/2014/main" xmlns="" id="{BC839389-03D6-472C-BD86-DC3F4DB919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74476" y="2310289"/>
            <a:ext cx="6281873" cy="3086063"/>
          </a:xfrm>
        </p:spPr>
      </p:pic>
    </p:spTree>
    <p:extLst>
      <p:ext uri="{BB962C8B-B14F-4D97-AF65-F5344CB8AC3E}">
        <p14:creationId xmlns:p14="http://schemas.microsoft.com/office/powerpoint/2010/main" val="11192417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CE12F80-C957-AF4F-B660-8B16A2DAC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/>
              <a:t>Корпоративная почта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EE3BBA5-DC3F-9B43-BE16-E88FF043CE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ru-RU" dirty="0"/>
              <a:t>Является основным официальным каналом коммуникации между сотрудниками, преподавателями и студентами – может послужить неопровержимым доказательством в спорных ситуациях</a:t>
            </a:r>
          </a:p>
          <a:p>
            <a:pPr algn="just"/>
            <a:r>
              <a:rPr lang="ru-RU" dirty="0"/>
              <a:t>В адресной книге уже есть адреса всех сотрудников, преподавателей и студентов, кафедр и отделов – ничего не нужно искать дополнительно, просто начинайте вводить в графе "Кому" фамилию или название подразделения и система сама Вам всё подскажет</a:t>
            </a:r>
          </a:p>
          <a:p>
            <a:pPr algn="just"/>
            <a:r>
              <a:rPr lang="ru-RU" dirty="0"/>
              <a:t>Ваш корпоративный адрес почты - </a:t>
            </a:r>
            <a:r>
              <a:rPr lang="ru-RU" dirty="0">
                <a:hlinkClick r:id="rId2"/>
              </a:rPr>
              <a:t>иофамилия@chsu.ru</a:t>
            </a:r>
            <a:r>
              <a:rPr lang="ru-RU" dirty="0"/>
              <a:t> – показывает принадлежность к профессиональному сообществу, даёт более высокий статус владельцу, чем у пользователей бесплатных массовых доменов (</a:t>
            </a:r>
            <a:r>
              <a:rPr lang="ru-RU" dirty="0" err="1"/>
              <a:t>mail</a:t>
            </a:r>
            <a:r>
              <a:rPr lang="ru-RU" dirty="0"/>
              <a:t>, </a:t>
            </a:r>
            <a:r>
              <a:rPr lang="ru-RU" dirty="0" err="1"/>
              <a:t>yandex</a:t>
            </a:r>
            <a:r>
              <a:rPr lang="ru-RU" dirty="0"/>
              <a:t>, </a:t>
            </a:r>
            <a:r>
              <a:rPr lang="ru-RU" dirty="0" err="1"/>
              <a:t>Gmail</a:t>
            </a:r>
            <a:r>
              <a:rPr lang="ru-RU" dirty="0"/>
              <a:t> и пр.)</a:t>
            </a:r>
          </a:p>
          <a:p>
            <a:pPr algn="just"/>
            <a:r>
              <a:rPr lang="ru-RU" dirty="0"/>
              <a:t>Возможность </a:t>
            </a:r>
            <a:r>
              <a:rPr lang="ru-RU" dirty="0">
                <a:ea typeface="+mn-lt"/>
                <a:cs typeface="+mn-lt"/>
              </a:rPr>
              <a:t>доступа к сервису из любой точки мира с любого устройства, где есть интернет (</a:t>
            </a:r>
            <a:r>
              <a:rPr lang="ru-RU" dirty="0"/>
              <a:t>скачайте мобильное приложение для </a:t>
            </a:r>
            <a:r>
              <a:rPr lang="ru-RU" dirty="0">
                <a:hlinkClick r:id="rId3"/>
              </a:rPr>
              <a:t>iOS</a:t>
            </a:r>
            <a:r>
              <a:rPr lang="ru-RU" dirty="0"/>
              <a:t> или </a:t>
            </a:r>
            <a:r>
              <a:rPr lang="ru-RU" dirty="0">
                <a:hlinkClick r:id="rId4"/>
              </a:rPr>
              <a:t>Android</a:t>
            </a:r>
            <a:r>
              <a:rPr lang="ru-RU" dirty="0"/>
              <a:t>)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339EAD66-27F8-4725-869E-D250B04E41CD}"/>
              </a:ext>
            </a:extLst>
          </p:cNvPr>
          <p:cNvSpPr txBox="1">
            <a:spLocks/>
          </p:cNvSpPr>
          <p:nvPr/>
        </p:nvSpPr>
        <p:spPr>
          <a:xfrm>
            <a:off x="783296" y="1717913"/>
            <a:ext cx="3711890" cy="529031"/>
          </a:xfrm>
          <a:prstGeom prst="rect">
            <a:avLst/>
          </a:prstGeom>
        </p:spPr>
        <p:txBody>
          <a:bodyPr vert="horz" lIns="228600" tIns="228600" rIns="228600" bIns="228600" rtlCol="0" anchor="ctr">
            <a:noAutofit/>
          </a:bodyPr>
          <a:lstStyle>
            <a:lvl1pPr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b="0" i="0" kern="1200" cap="none" spc="-150">
                <a:solidFill>
                  <a:srgbClr val="FFFEFF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>
                <a:cs typeface="Calibri Light"/>
              </a:rPr>
              <a:t>Outlook</a:t>
            </a:r>
            <a:endParaRPr lang="ru-RU" sz="2800" dirty="0"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23195980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1395CC2-95F3-DE42-BB02-07D61DA06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/>
              <a:t>Облачное </a:t>
            </a:r>
            <a:r>
              <a:rPr lang="ru-RU" sz="2800" dirty="0"/>
              <a:t>хранилище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F3C925A-7468-CE42-9CBC-AD69E7DB0F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/>
              <a:t>1 Тб – огромный объем хранилища для использования каждому сотруднику, студенту и преподавателю</a:t>
            </a:r>
          </a:p>
          <a:p>
            <a:pPr algn="just"/>
            <a:r>
              <a:rPr lang="ru-RU"/>
              <a:t>Возможность поделиться отдельными файлами и целыми папками с любым </a:t>
            </a:r>
            <a:r>
              <a:rPr lang="ru-RU">
                <a:ea typeface="+mn-lt"/>
                <a:cs typeface="+mn-lt"/>
              </a:rPr>
              <a:t>сотрудником, студентом и преподавателем</a:t>
            </a:r>
            <a:r>
              <a:rPr lang="ru-RU"/>
              <a:t> буквально в два клика</a:t>
            </a:r>
          </a:p>
          <a:p>
            <a:pPr algn="just"/>
            <a:r>
              <a:rPr lang="ru-RU"/>
              <a:t>Возможность доступа к своим файлам с любого устройства (скачайте мобильное приложение для </a:t>
            </a:r>
            <a:r>
              <a:rPr lang="ru-RU" dirty="0">
                <a:hlinkClick r:id="rId2"/>
              </a:rPr>
              <a:t>iOS</a:t>
            </a:r>
            <a:r>
              <a:rPr lang="ru-RU" dirty="0"/>
              <a:t> </a:t>
            </a:r>
            <a:r>
              <a:rPr lang="ru-RU"/>
              <a:t>или </a:t>
            </a:r>
            <a:r>
              <a:rPr lang="ru-RU" dirty="0">
                <a:hlinkClick r:id="rId3"/>
              </a:rPr>
              <a:t>Android</a:t>
            </a:r>
            <a:r>
              <a:rPr lang="ru-RU"/>
              <a:t>) из любой точки мира, где есть интернет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43A17547-A618-4062-8182-FEBFA8172F5C}"/>
              </a:ext>
            </a:extLst>
          </p:cNvPr>
          <p:cNvSpPr txBox="1">
            <a:spLocks/>
          </p:cNvSpPr>
          <p:nvPr/>
        </p:nvSpPr>
        <p:spPr>
          <a:xfrm>
            <a:off x="783296" y="1717913"/>
            <a:ext cx="3711890" cy="529031"/>
          </a:xfrm>
          <a:prstGeom prst="rect">
            <a:avLst/>
          </a:prstGeom>
        </p:spPr>
        <p:txBody>
          <a:bodyPr vert="horz" lIns="228600" tIns="228600" rIns="228600" bIns="228600" rtlCol="0" anchor="ctr">
            <a:noAutofit/>
          </a:bodyPr>
          <a:lstStyle>
            <a:lvl1pPr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b="0" i="0" kern="1200" cap="none" spc="-150">
                <a:solidFill>
                  <a:srgbClr val="FFFEFF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>
                <a:cs typeface="Calibri Light"/>
              </a:rPr>
              <a:t>OneDrive</a:t>
            </a:r>
            <a:endParaRPr lang="ru-RU" sz="2800" dirty="0"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14369824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F172AFD-DC96-1046-876C-8AB1FDAA6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/>
              <a:t>Онлайн </a:t>
            </a:r>
            <a:r>
              <a:rPr lang="ru-RU" sz="2800" dirty="0"/>
              <a:t>редакторы</a:t>
            </a:r>
            <a:endParaRPr lang="ru-RU" sz="2800" dirty="0">
              <a:cs typeface="Calibri Light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80F1269-C4B6-C44F-AAE6-1600DFA34C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/>
              <a:t>Возможность бесплатно использовать лицензионное программное обеспечение Microsoft Office для создания и редактирования текстовых документов, таблиц, диаграмм, презентаций с любого устройства в любой точке мира, где есть интернет (скачайте соответствующее мобильное приложение для </a:t>
            </a:r>
            <a:r>
              <a:rPr lang="ru-RU" err="1"/>
              <a:t>iOS</a:t>
            </a:r>
            <a:r>
              <a:rPr lang="ru-RU" dirty="0"/>
              <a:t> </a:t>
            </a:r>
            <a:r>
              <a:rPr lang="ru-RU"/>
              <a:t>или Android)</a:t>
            </a:r>
          </a:p>
          <a:p>
            <a:pPr algn="just"/>
            <a:r>
              <a:rPr lang="ru-RU">
                <a:ea typeface="+mn-lt"/>
                <a:cs typeface="+mn-lt"/>
              </a:rPr>
              <a:t>Возможность одновременной совместной работы над файлом в этих редакторах с одногруппниками и преподавателями</a:t>
            </a:r>
            <a:endParaRPr lang="ru-RU" dirty="0">
              <a:ea typeface="+mn-lt"/>
              <a:cs typeface="+mn-lt"/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FC64EFB9-CBA6-4D7C-9099-6F05277593A1}"/>
              </a:ext>
            </a:extLst>
          </p:cNvPr>
          <p:cNvSpPr txBox="1">
            <a:spLocks/>
          </p:cNvSpPr>
          <p:nvPr/>
        </p:nvSpPr>
        <p:spPr>
          <a:xfrm>
            <a:off x="783296" y="1717913"/>
            <a:ext cx="3711890" cy="529031"/>
          </a:xfrm>
          <a:prstGeom prst="rect">
            <a:avLst/>
          </a:prstGeom>
        </p:spPr>
        <p:txBody>
          <a:bodyPr vert="horz" lIns="228600" tIns="228600" rIns="228600" bIns="228600" rtlCol="0" anchor="ctr">
            <a:noAutofit/>
          </a:bodyPr>
          <a:lstStyle>
            <a:lvl1pPr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b="0" i="0" kern="1200" cap="none" spc="-150">
                <a:solidFill>
                  <a:srgbClr val="FFFEFF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>
                <a:ea typeface="+mj-lt"/>
                <a:cs typeface="+mj-lt"/>
              </a:rPr>
              <a:t>Word, Excel, PowerPoint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70169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E34972D-DEB1-BF44-BF52-7C7AA4A3B1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/>
              <a:t>Большой набор инструментов для коммуникации с одногруппниками и преподавателями в рамках обучения (чат, видеоконференции, Звонки, общее пространство для файлов, Задания, Календарь и </a:t>
            </a:r>
            <a:r>
              <a:rPr lang="ru-RU" dirty="0"/>
              <a:t>пр.)</a:t>
            </a:r>
          </a:p>
          <a:p>
            <a:pPr algn="just"/>
            <a:r>
              <a:rPr lang="ru-RU"/>
              <a:t>Возможность оперативно и эффективно выстраивать учебный процесс с помощью любого цифрового устройства </a:t>
            </a:r>
            <a:r>
              <a:rPr lang="ru-RU">
                <a:ea typeface="+mn-lt"/>
                <a:cs typeface="+mn-lt"/>
              </a:rPr>
              <a:t>(скачайте мобильное приложение для </a:t>
            </a:r>
            <a:r>
              <a:rPr lang="ru-RU" dirty="0">
                <a:ea typeface="+mn-lt"/>
                <a:cs typeface="+mn-lt"/>
                <a:hlinkClick r:id="rId2"/>
              </a:rPr>
              <a:t>iOS</a:t>
            </a:r>
            <a:r>
              <a:rPr lang="ru-RU">
                <a:ea typeface="+mn-lt"/>
                <a:cs typeface="+mn-lt"/>
              </a:rPr>
              <a:t> или </a:t>
            </a:r>
            <a:r>
              <a:rPr lang="ru-RU" dirty="0">
                <a:ea typeface="+mn-lt"/>
                <a:cs typeface="+mn-lt"/>
                <a:hlinkClick r:id="rId3"/>
              </a:rPr>
              <a:t>Android</a:t>
            </a:r>
            <a:r>
              <a:rPr lang="ru-RU" dirty="0">
                <a:ea typeface="+mn-lt"/>
                <a:cs typeface="+mn-lt"/>
              </a:rPr>
              <a:t>)</a:t>
            </a:r>
            <a:r>
              <a:rPr lang="ru-RU"/>
              <a:t> и в любой точке мира при наличии интернета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295128D6-B278-4C6B-924A-D8C79E267F54}"/>
              </a:ext>
            </a:extLst>
          </p:cNvPr>
          <p:cNvSpPr txBox="1">
            <a:spLocks/>
          </p:cNvSpPr>
          <p:nvPr/>
        </p:nvSpPr>
        <p:spPr>
          <a:xfrm>
            <a:off x="783296" y="1717913"/>
            <a:ext cx="3711890" cy="529031"/>
          </a:xfrm>
          <a:prstGeom prst="rect">
            <a:avLst/>
          </a:prstGeom>
        </p:spPr>
        <p:txBody>
          <a:bodyPr vert="horz" lIns="228600" tIns="228600" rIns="228600" bIns="228600" rtlCol="0" anchor="ctr">
            <a:noAutofit/>
          </a:bodyPr>
          <a:lstStyle>
            <a:lvl1pPr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b="0" i="0" kern="1200" cap="none" spc="-150">
                <a:solidFill>
                  <a:srgbClr val="FFFEFF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>
                <a:ea typeface="+mj-lt"/>
                <a:cs typeface="+mj-lt"/>
              </a:rPr>
              <a:t>Teams</a:t>
            </a:r>
            <a:endParaRPr lang="ru-RU"/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xmlns="" id="{0F65D17B-BC68-4CAF-9E64-27C848211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>
            <a:normAutofit/>
          </a:bodyPr>
          <a:lstStyle/>
          <a:p>
            <a:r>
              <a:rPr lang="ru-RU" sz="2800" dirty="0">
                <a:cs typeface="Calibri Light"/>
              </a:rPr>
              <a:t>Виртуальное </a:t>
            </a:r>
            <a:r>
              <a:rPr lang="ru-RU" sz="2800">
                <a:cs typeface="Calibri Light"/>
              </a:rPr>
              <a:t>пространство</a:t>
            </a:r>
            <a:r>
              <a:rPr lang="ru-RU" sz="2800" dirty="0">
                <a:cs typeface="Calibri Light"/>
              </a:rPr>
              <a:t/>
            </a:r>
            <a:br>
              <a:rPr lang="ru-RU" sz="2800" dirty="0">
                <a:cs typeface="Calibri Light"/>
              </a:rPr>
            </a:br>
            <a:r>
              <a:rPr lang="ru-RU" sz="2800">
                <a:cs typeface="Calibri Light"/>
              </a:rPr>
              <a:t>для </a:t>
            </a:r>
            <a:r>
              <a:rPr lang="ru-RU" sz="2800" dirty="0">
                <a:cs typeface="Calibri Light"/>
              </a:rPr>
              <a:t>обучения</a:t>
            </a:r>
          </a:p>
        </p:txBody>
      </p:sp>
    </p:spTree>
    <p:extLst>
      <p:ext uri="{BB962C8B-B14F-4D97-AF65-F5344CB8AC3E}">
        <p14:creationId xmlns:p14="http://schemas.microsoft.com/office/powerpoint/2010/main" val="35927976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339E4A4-A375-4D93-AD2B-59535E20B2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>
                <a:cs typeface="Calibri Light"/>
              </a:rPr>
              <a:t>Основные вкладки</a:t>
            </a:r>
            <a:endParaRPr lang="ru-RU" sz="2800" dirty="0">
              <a:cs typeface="Calibri Light"/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B3361B78-95DB-46F7-BCCD-6BC95946D4BC}"/>
              </a:ext>
            </a:extLst>
          </p:cNvPr>
          <p:cNvSpPr txBox="1">
            <a:spLocks/>
          </p:cNvSpPr>
          <p:nvPr/>
        </p:nvSpPr>
        <p:spPr>
          <a:xfrm>
            <a:off x="783296" y="1717913"/>
            <a:ext cx="3711890" cy="529031"/>
          </a:xfrm>
          <a:prstGeom prst="rect">
            <a:avLst/>
          </a:prstGeom>
        </p:spPr>
        <p:txBody>
          <a:bodyPr vert="horz" lIns="228600" tIns="228600" rIns="228600" bIns="228600" rtlCol="0" anchor="ctr">
            <a:noAutofit/>
          </a:bodyPr>
          <a:lstStyle>
            <a:lvl1pPr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b="0" i="0" kern="1200" cap="none" spc="-150">
                <a:solidFill>
                  <a:srgbClr val="FFFEFF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>
                <a:ea typeface="+mj-lt"/>
                <a:cs typeface="+mj-lt"/>
              </a:rPr>
              <a:t>Teams</a:t>
            </a:r>
            <a:endParaRPr lang="ru-RU"/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xmlns="" id="{A01FCB45-BB62-481F-98FD-B986EF1A3D8E}"/>
              </a:ext>
            </a:extLst>
          </p:cNvPr>
          <p:cNvSpPr txBox="1">
            <a:spLocks/>
          </p:cNvSpPr>
          <p:nvPr/>
        </p:nvSpPr>
        <p:spPr>
          <a:xfrm>
            <a:off x="6295064" y="915246"/>
            <a:ext cx="5116462" cy="47107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dirty="0"/>
              <a:t>Слева находится панель управления </a:t>
            </a:r>
            <a:r>
              <a:rPr lang="ru-RU" dirty="0" err="1"/>
              <a:t>Teams</a:t>
            </a:r>
            <a:r>
              <a:rPr lang="ru-RU" dirty="0"/>
              <a:t> (в мобильном приложении снизу):</a:t>
            </a:r>
          </a:p>
          <a:p>
            <a:pPr algn="just"/>
            <a:r>
              <a:rPr lang="ru-RU" b="1" dirty="0"/>
              <a:t>Действия</a:t>
            </a:r>
            <a:r>
              <a:rPr lang="ru-RU" dirty="0"/>
              <a:t>: лента новостей, касающаяся Ваших команд, сообщений, заданий и пр.</a:t>
            </a:r>
          </a:p>
          <a:p>
            <a:pPr algn="just"/>
            <a:r>
              <a:rPr lang="ru-RU" b="1" dirty="0"/>
              <a:t>Чат</a:t>
            </a:r>
            <a:r>
              <a:rPr lang="ru-RU" dirty="0"/>
              <a:t>: мессенджер, который позволяет общаться (списываться, созваниваться), обмениваться файлами с коллегами-студентами, преподавателями или другими сотрудниками, как в индивидуальном, так и в групповом порядке</a:t>
            </a:r>
          </a:p>
          <a:p>
            <a:pPr algn="just"/>
            <a:r>
              <a:rPr lang="ru-RU" b="1" dirty="0"/>
              <a:t>Команды</a:t>
            </a:r>
            <a:r>
              <a:rPr lang="ru-RU" dirty="0"/>
              <a:t>: пространство, где находятся Ваши учебные команды</a:t>
            </a:r>
          </a:p>
          <a:p>
            <a:pPr algn="just"/>
            <a:r>
              <a:rPr lang="ru-RU" b="1" dirty="0"/>
              <a:t>Задания</a:t>
            </a:r>
            <a:r>
              <a:rPr lang="ru-RU" dirty="0"/>
              <a:t>: раздел, в котором собраны все Ваши задания из всех команд</a:t>
            </a:r>
          </a:p>
          <a:p>
            <a:pPr algn="just"/>
            <a:r>
              <a:rPr lang="ru-RU" b="1" dirty="0"/>
              <a:t>Календарь</a:t>
            </a:r>
            <a:r>
              <a:rPr lang="ru-RU" dirty="0"/>
              <a:t>: расписание </a:t>
            </a:r>
            <a:r>
              <a:rPr lang="ru-RU" dirty="0" err="1"/>
              <a:t>видеособраний</a:t>
            </a:r>
            <a:r>
              <a:rPr lang="ru-RU" dirty="0"/>
              <a:t>, в которых Вы фигурируете в качестве участника</a:t>
            </a:r>
          </a:p>
        </p:txBody>
      </p:sp>
      <p:pic>
        <p:nvPicPr>
          <p:cNvPr id="12" name="Рисунок 12" descr="Изображение выглядит как телефон, компьютер&#10;&#10;Автоматически созданное описание">
            <a:extLst>
              <a:ext uri="{FF2B5EF4-FFF2-40B4-BE49-F238E27FC236}">
                <a16:creationId xmlns:a16="http://schemas.microsoft.com/office/drawing/2014/main" xmlns="" id="{E013E5DE-5311-4A46-8055-A30048470D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93149" y="980132"/>
            <a:ext cx="929527" cy="4547347"/>
          </a:xfrm>
        </p:spPr>
      </p:pic>
    </p:spTree>
    <p:extLst>
      <p:ext uri="{BB962C8B-B14F-4D97-AF65-F5344CB8AC3E}">
        <p14:creationId xmlns:p14="http://schemas.microsoft.com/office/powerpoint/2010/main" val="11342486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339E4A4-A375-4D93-AD2B-59535E20B2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>
                <a:cs typeface="Calibri Light"/>
              </a:rPr>
              <a:t>Работа в команде</a:t>
            </a:r>
            <a:endParaRPr lang="ru-RU" sz="2800" dirty="0">
              <a:cs typeface="Calibri Light"/>
            </a:endParaRPr>
          </a:p>
        </p:txBody>
      </p:sp>
      <p:pic>
        <p:nvPicPr>
          <p:cNvPr id="4" name="Рисунок 5" descr="Изображение выглядит как птица&#10;&#10;Автоматически созданное описание">
            <a:extLst>
              <a:ext uri="{FF2B5EF4-FFF2-40B4-BE49-F238E27FC236}">
                <a16:creationId xmlns:a16="http://schemas.microsoft.com/office/drawing/2014/main" xmlns="" id="{A2199507-4586-4C23-BED1-34EB4D5CE7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41695" y="641466"/>
            <a:ext cx="7123019" cy="833157"/>
          </a:xfrm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B3361B78-95DB-46F7-BCCD-6BC95946D4BC}"/>
              </a:ext>
            </a:extLst>
          </p:cNvPr>
          <p:cNvSpPr txBox="1">
            <a:spLocks/>
          </p:cNvSpPr>
          <p:nvPr/>
        </p:nvSpPr>
        <p:spPr>
          <a:xfrm>
            <a:off x="783296" y="1717913"/>
            <a:ext cx="3711890" cy="529031"/>
          </a:xfrm>
          <a:prstGeom prst="rect">
            <a:avLst/>
          </a:prstGeom>
        </p:spPr>
        <p:txBody>
          <a:bodyPr vert="horz" lIns="228600" tIns="228600" rIns="228600" bIns="228600" rtlCol="0" anchor="ctr">
            <a:noAutofit/>
          </a:bodyPr>
          <a:lstStyle>
            <a:lvl1pPr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b="0" i="0" kern="1200" cap="none" spc="-150">
                <a:solidFill>
                  <a:srgbClr val="FFFEFF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>
                <a:ea typeface="+mj-lt"/>
                <a:cs typeface="+mj-lt"/>
              </a:rPr>
              <a:t>Teams</a:t>
            </a:r>
            <a:endParaRPr lang="ru-RU"/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xmlns="" id="{F3A13548-AAC3-4780-8793-F1B7AFE343C0}"/>
              </a:ext>
            </a:extLst>
          </p:cNvPr>
          <p:cNvSpPr txBox="1">
            <a:spLocks/>
          </p:cNvSpPr>
          <p:nvPr/>
        </p:nvSpPr>
        <p:spPr>
          <a:xfrm>
            <a:off x="4939153" y="1710862"/>
            <a:ext cx="6393931" cy="38366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dirty="0"/>
              <a:t>При нажатии на кнопку Команды на панели управления Teams откроется список Ваших команд. Выбрав нужную  из списка (канал Общий) Вы сможете приступить непосредственно к работе в ней.</a:t>
            </a:r>
          </a:p>
          <a:p>
            <a:pPr marL="0" indent="0" algn="just">
              <a:buNone/>
            </a:pPr>
            <a:r>
              <a:rPr lang="ru-RU" dirty="0"/>
              <a:t>Сверху Вы увидите панель с вкладками навигации по команде (часть из них может быть скрыта под кнопкой Дополнительно):</a:t>
            </a:r>
          </a:p>
          <a:p>
            <a:pPr algn="just"/>
            <a:r>
              <a:rPr lang="ru-RU" b="1" dirty="0"/>
              <a:t>Публикации</a:t>
            </a:r>
            <a:r>
              <a:rPr lang="ru-RU" dirty="0"/>
              <a:t>: здесь преподаватель размещает сообщения для группы, на которые каждый студент, при необходимости, может ответить, нажав на кнопку одноименное поле прямо под сообщением. Здесь появляются также оповещения о заданиях и </a:t>
            </a:r>
            <a:r>
              <a:rPr lang="ru-RU" dirty="0" err="1"/>
              <a:t>видеособраниях</a:t>
            </a:r>
            <a:r>
              <a:rPr lang="ru-RU" dirty="0"/>
              <a:t>, размещенных в этой команде.</a:t>
            </a:r>
          </a:p>
          <a:p>
            <a:pPr algn="just"/>
            <a:r>
              <a:rPr lang="ru-RU" b="1" dirty="0"/>
              <a:t>Файлы</a:t>
            </a:r>
            <a:r>
              <a:rPr lang="ru-RU" dirty="0"/>
              <a:t>: здесь преподаватели и студенты могут размещать файлы по предмету, к которым будут иметь доступ все участники команды.</a:t>
            </a:r>
          </a:p>
          <a:p>
            <a:pPr algn="just"/>
            <a:r>
              <a:rPr lang="ru-RU" b="1" dirty="0"/>
              <a:t>Задания</a:t>
            </a:r>
            <a:r>
              <a:rPr lang="ru-RU" dirty="0"/>
              <a:t>:</a:t>
            </a:r>
            <a:r>
              <a:rPr lang="ru-RU" b="1" dirty="0"/>
              <a:t> </a:t>
            </a:r>
            <a:r>
              <a:rPr lang="ru-RU" dirty="0"/>
              <a:t>здесь будут храниться выполненные и невыполненные задания по предмету, если преподаватель будет использовать этот инструмент.</a:t>
            </a:r>
          </a:p>
          <a:p>
            <a:pPr algn="just"/>
            <a:r>
              <a:rPr lang="ru-RU" b="1" dirty="0"/>
              <a:t>Оценки</a:t>
            </a:r>
            <a:r>
              <a:rPr lang="ru-RU" dirty="0"/>
              <a:t>: здесь будет Ваш журнал с оценками (баллами) по предмету за задания, если преподаватель использует инструмент Задания.</a:t>
            </a:r>
          </a:p>
        </p:txBody>
      </p:sp>
    </p:spTree>
    <p:extLst>
      <p:ext uri="{BB962C8B-B14F-4D97-AF65-F5344CB8AC3E}">
        <p14:creationId xmlns:p14="http://schemas.microsoft.com/office/powerpoint/2010/main" val="1444154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DD53CD7-6B9B-4F9C-93D1-60F6785656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>
                <a:cs typeface="Calibri Light"/>
              </a:rPr>
              <a:t>Логин</a:t>
            </a:r>
            <a:br>
              <a:rPr lang="ru-RU" sz="2800" dirty="0">
                <a:cs typeface="Calibri Light"/>
              </a:rPr>
            </a:br>
            <a:r>
              <a:rPr lang="ru-RU" sz="2800" dirty="0">
                <a:cs typeface="Calibri Light"/>
              </a:rPr>
              <a:t>и</a:t>
            </a:r>
            <a:br>
              <a:rPr lang="ru-RU" sz="2800" dirty="0">
                <a:cs typeface="Calibri Light"/>
              </a:rPr>
            </a:br>
            <a:r>
              <a:rPr lang="ru-RU" sz="2800" dirty="0">
                <a:cs typeface="Calibri Light"/>
              </a:rPr>
              <a:t>пароль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2800BD7-5B9E-4251-91E9-2B62BCC772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/>
              <a:t>Для доступа к электронно-информационным системам университета, участия в дистанционных занятиях и </a:t>
            </a:r>
            <a:r>
              <a:rPr lang="ru-RU"/>
              <a:t>возможности использования корпоративной сети Wi-Fi необходим универсальный логин и пароль. Студентам 1 курса логин и пароль отправляется смс-оповещением по телефону, указанному при поступлении, сразу после приказа о зачислении. Если Вы не получили смс или указали при поступлении неправильный номер телефона, получить логины и пароли можно в любом отделе университетской библиотеки: М. Горького, 14, </a:t>
            </a:r>
            <a:r>
              <a:rPr lang="ru-RU" err="1"/>
              <a:t>каб</a:t>
            </a:r>
            <a:r>
              <a:rPr lang="ru-RU"/>
              <a:t>. 308, тел. 55-91-39; в учебном корпусе пр. Советском, д. 8, </a:t>
            </a:r>
            <a:r>
              <a:rPr lang="ru-RU" err="1"/>
              <a:t>каб</a:t>
            </a:r>
            <a:r>
              <a:rPr lang="ru-RU"/>
              <a:t>. 304, тел. 50-60-15; в здании пр. Победы, д. 12, </a:t>
            </a:r>
            <a:r>
              <a:rPr lang="ru-RU" err="1"/>
              <a:t>каб</a:t>
            </a:r>
            <a:r>
              <a:rPr lang="ru-RU" dirty="0"/>
              <a:t>. 110, тел. 50-36-32. </a:t>
            </a:r>
            <a:endParaRPr lang="ru-RU"/>
          </a:p>
          <a:p>
            <a:pPr marL="0" indent="0">
              <a:buNone/>
            </a:pPr>
            <a:r>
              <a:rPr lang="ru-RU" b="1"/>
              <a:t>Либо по телефону: +7 962 671 61 10</a:t>
            </a:r>
            <a:r>
              <a:rPr lang="ru-RU"/>
              <a:t>.</a:t>
            </a:r>
          </a:p>
          <a:p>
            <a:pPr marL="0" indent="0">
              <a:buNone/>
            </a:pPr>
            <a:r>
              <a:rPr lang="ru-RU" dirty="0"/>
              <a:t>При себе необходимо иметь студенческий билет/паспорт </a:t>
            </a:r>
            <a:r>
              <a:rPr lang="ru-RU"/>
              <a:t>для идентификации личности.</a:t>
            </a:r>
          </a:p>
        </p:txBody>
      </p:sp>
    </p:spTree>
    <p:extLst>
      <p:ext uri="{BB962C8B-B14F-4D97-AF65-F5344CB8AC3E}">
        <p14:creationId xmlns:p14="http://schemas.microsoft.com/office/powerpoint/2010/main" val="39611741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339E4A4-A375-4D93-AD2B-59535E20B2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cs typeface="Calibri Light"/>
              </a:rPr>
              <a:t>Видеособрание.</a:t>
            </a:r>
            <a:br>
              <a:rPr lang="ru-RU" sz="2800" dirty="0">
                <a:cs typeface="Calibri Light"/>
              </a:rPr>
            </a:br>
            <a:r>
              <a:rPr lang="ru-RU" sz="2800">
                <a:cs typeface="Calibri Light"/>
              </a:rPr>
              <a:t>Как подключиться</a:t>
            </a:r>
            <a:endParaRPr lang="ru-RU" sz="2800" dirty="0">
              <a:cs typeface="Calibri Light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EAB48CD-9E46-48A8-B9B0-8F95D3FF1D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ru-RU"/>
              <a:t>Варианты:</a:t>
            </a:r>
          </a:p>
          <a:p>
            <a:pPr marL="342900" indent="-342900" algn="just">
              <a:buAutoNum type="arabicPeriod"/>
            </a:pPr>
            <a:r>
              <a:rPr lang="ru-RU" dirty="0"/>
              <a:t>В нужное время войти в команду, где было запланировано собрание, найти на вкладке Публикации сообщение о собрании, нажать на его название, нажать на кнопку "Присоединиться"</a:t>
            </a:r>
            <a:endParaRPr lang="ru-RU"/>
          </a:p>
          <a:p>
            <a:pPr marL="342900" indent="-342900" algn="just">
              <a:buAutoNum type="arabicPeriod"/>
            </a:pPr>
            <a:r>
              <a:rPr lang="ru-RU">
                <a:ea typeface="+mn-lt"/>
                <a:cs typeface="+mn-lt"/>
              </a:rPr>
              <a:t>В нужное время </a:t>
            </a:r>
            <a:r>
              <a:rPr lang="ru-RU"/>
              <a:t>выбрать Календарь на панели управления </a:t>
            </a:r>
            <a:r>
              <a:rPr lang="ru-RU" err="1"/>
              <a:t>Teams</a:t>
            </a:r>
            <a:r>
              <a:rPr lang="ru-RU"/>
              <a:t>, найти собрание, </a:t>
            </a:r>
            <a:r>
              <a:rPr lang="ru-RU">
                <a:ea typeface="+mn-lt"/>
                <a:cs typeface="+mn-lt"/>
              </a:rPr>
              <a:t>нажать на его название, нажать на кнопку "Присоединиться"</a:t>
            </a:r>
            <a:endParaRPr lang="ru-RU"/>
          </a:p>
          <a:p>
            <a:pPr marL="342900" indent="-342900" algn="just">
              <a:buAutoNum type="arabicPeriod"/>
            </a:pPr>
            <a:r>
              <a:rPr lang="ru-RU"/>
              <a:t>В нужное время найти и зайти в письмо с приглашением на </a:t>
            </a:r>
            <a:r>
              <a:rPr lang="ru-RU" dirty="0"/>
              <a:t>собрание у себя на корпоративной </a:t>
            </a:r>
            <a:r>
              <a:rPr lang="ru-RU"/>
              <a:t>электронной почте. Нажать на синию ссылку "Присоединиться к собранию...", находящуюся внизу письма, и выбрать как именно - через браузер или приложение Вы хотите участовать.</a:t>
            </a:r>
          </a:p>
          <a:p>
            <a:pPr marL="0" indent="0" algn="just">
              <a:buNone/>
            </a:pPr>
            <a:r>
              <a:rPr lang="ru-RU" dirty="0">
                <a:ea typeface="+mn-lt"/>
                <a:cs typeface="+mn-lt"/>
              </a:rPr>
              <a:t>Таким образом Вы перейдёте в комнату ожидания, где можете включить/выключить свои камеру и микрофон и перейти непосредственно в видеособрание, нажав на кнопку </a:t>
            </a:r>
            <a:r>
              <a:rPr lang="ru-RU">
                <a:ea typeface="+mn-lt"/>
                <a:cs typeface="+mn-lt"/>
              </a:rPr>
              <a:t>"Присоединиться сейчас".</a:t>
            </a:r>
            <a:endParaRPr lang="ru-RU" dirty="0">
              <a:ea typeface="+mn-lt"/>
              <a:cs typeface="+mn-lt"/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B3361B78-95DB-46F7-BCCD-6BC95946D4BC}"/>
              </a:ext>
            </a:extLst>
          </p:cNvPr>
          <p:cNvSpPr txBox="1">
            <a:spLocks/>
          </p:cNvSpPr>
          <p:nvPr/>
        </p:nvSpPr>
        <p:spPr>
          <a:xfrm>
            <a:off x="783296" y="1717913"/>
            <a:ext cx="3711890" cy="529031"/>
          </a:xfrm>
          <a:prstGeom prst="rect">
            <a:avLst/>
          </a:prstGeom>
        </p:spPr>
        <p:txBody>
          <a:bodyPr vert="horz" lIns="228600" tIns="228600" rIns="228600" bIns="228600" rtlCol="0" anchor="ctr">
            <a:noAutofit/>
          </a:bodyPr>
          <a:lstStyle>
            <a:lvl1pPr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b="0" i="0" kern="1200" cap="none" spc="-150">
                <a:solidFill>
                  <a:srgbClr val="FFFEFF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>
                <a:ea typeface="+mj-lt"/>
                <a:cs typeface="+mj-lt"/>
              </a:rPr>
              <a:t>Teams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55346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339E4A4-A375-4D93-AD2B-59535E20B2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>
                <a:cs typeface="Calibri Light"/>
              </a:rPr>
              <a:t>Видеособрание.</a:t>
            </a:r>
            <a:r>
              <a:rPr lang="ru-RU" sz="2800" dirty="0">
                <a:cs typeface="Calibri Light"/>
              </a:rPr>
              <a:t/>
            </a:r>
            <a:br>
              <a:rPr lang="ru-RU" sz="2800" dirty="0">
                <a:cs typeface="Calibri Light"/>
              </a:rPr>
            </a:br>
            <a:r>
              <a:rPr lang="ru-RU" sz="2800">
                <a:cs typeface="Calibri Light"/>
              </a:rPr>
              <a:t>Полезные кнопки</a:t>
            </a:r>
            <a:endParaRPr lang="ru-RU" sz="2800" dirty="0">
              <a:cs typeface="Calibri Light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EAB48CD-9E46-48A8-B9B0-8F95D3FF1D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5536" y="803186"/>
            <a:ext cx="6494784" cy="524862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/>
              <a:t>В самом собрании для Вас будут полезны следующие кнопки/функции:</a:t>
            </a:r>
          </a:p>
          <a:p>
            <a:pPr marL="342900" indent="-342900" algn="just"/>
            <a:r>
              <a:rPr lang="ru-RU">
                <a:ea typeface="+mn-lt"/>
                <a:cs typeface="+mn-lt"/>
              </a:rPr>
              <a:t>Значок "Камера" и "Микрофон" - позволяют включить/выключить свои камеру и микрофон. Очень полезные функции, чтобы не засорять эфир сторонними шумами и не забивать интернет-канал. По умолчанию, если нет другой договоренности с преподавателем, камера и микрофон должны быть выключены, и включаться Вами только по необходимости.</a:t>
            </a:r>
          </a:p>
          <a:p>
            <a:pPr marL="342900" indent="-342900" algn="just"/>
            <a:r>
              <a:rPr lang="ru-RU">
                <a:ea typeface="+mn-lt"/>
                <a:cs typeface="+mn-lt"/>
              </a:rPr>
              <a:t>Значок "Прямоугольник со стрелочкой" (Поделиться) - позволяет Вам отобразить для других участников собрания какой-либо файл, окно программы или весь свой экран.</a:t>
            </a:r>
            <a:endParaRPr lang="ru-RU" dirty="0">
              <a:ea typeface="+mn-lt"/>
              <a:cs typeface="+mn-lt"/>
            </a:endParaRPr>
          </a:p>
          <a:p>
            <a:pPr marL="342900" indent="-342900" algn="just"/>
            <a:r>
              <a:rPr lang="ru-RU">
                <a:ea typeface="+mn-lt"/>
                <a:cs typeface="+mn-lt"/>
              </a:rPr>
              <a:t>Значок "Сообщение" (Показать/скрыть беседу) - позволяет написать тестовое сообщение в чат собрания, которое увидят все участники.</a:t>
            </a:r>
            <a:endParaRPr lang="ru-RU" dirty="0">
              <a:ea typeface="+mn-lt"/>
              <a:cs typeface="+mn-lt"/>
            </a:endParaRPr>
          </a:p>
          <a:p>
            <a:pPr marL="342900" indent="-342900" algn="just"/>
            <a:r>
              <a:rPr lang="ru-RU">
                <a:ea typeface="+mn-lt"/>
                <a:cs typeface="+mn-lt"/>
              </a:rPr>
              <a:t>Значок "Ладонь" (Поднять/опустить руку) - позволяет оперативно  сообщить преподавателю, что Вы хотите что-то сказать, не перебивая его.</a:t>
            </a:r>
            <a:endParaRPr lang="ru-RU" dirty="0">
              <a:ea typeface="+mn-lt"/>
              <a:cs typeface="+mn-lt"/>
            </a:endParaRPr>
          </a:p>
          <a:p>
            <a:pPr marL="342900" indent="-342900" algn="just"/>
            <a:r>
              <a:rPr lang="ru-RU">
                <a:ea typeface="+mn-lt"/>
                <a:cs typeface="+mn-lt"/>
              </a:rPr>
              <a:t>Значок "Человечки"(Показать/скрыть участников) - позволяет увидеть список тех, кто в данный момент находится в собрании.</a:t>
            </a:r>
            <a:endParaRPr lang="ru-RU" dirty="0">
              <a:ea typeface="+mn-lt"/>
              <a:cs typeface="+mn-lt"/>
            </a:endParaRPr>
          </a:p>
          <a:p>
            <a:pPr marL="342900" indent="-342900" algn="just"/>
            <a:r>
              <a:rPr lang="ru-RU">
                <a:ea typeface="+mn-lt"/>
                <a:cs typeface="+mn-lt"/>
              </a:rPr>
              <a:t>Значок "Красная кнопка с трубкой" - позволяет выйти из собрания.</a:t>
            </a:r>
          </a:p>
          <a:p>
            <a:pPr marL="0" indent="0" algn="just">
              <a:buNone/>
            </a:pPr>
            <a:r>
              <a:rPr lang="ru-RU">
                <a:ea typeface="+mn-lt"/>
                <a:cs typeface="+mn-lt"/>
              </a:rPr>
              <a:t>Обратите внимание, некоторые значки/функции Вы можете обнаружить, нажав на значок "Три точки". </a:t>
            </a:r>
            <a:endParaRPr lang="ru-RU" dirty="0">
              <a:ea typeface="+mn-lt"/>
              <a:cs typeface="+mn-lt"/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B3361B78-95DB-46F7-BCCD-6BC95946D4BC}"/>
              </a:ext>
            </a:extLst>
          </p:cNvPr>
          <p:cNvSpPr txBox="1">
            <a:spLocks/>
          </p:cNvSpPr>
          <p:nvPr/>
        </p:nvSpPr>
        <p:spPr>
          <a:xfrm>
            <a:off x="783296" y="1717913"/>
            <a:ext cx="3711890" cy="529031"/>
          </a:xfrm>
          <a:prstGeom prst="rect">
            <a:avLst/>
          </a:prstGeom>
        </p:spPr>
        <p:txBody>
          <a:bodyPr vert="horz" lIns="228600" tIns="228600" rIns="228600" bIns="228600" rtlCol="0" anchor="ctr">
            <a:noAutofit/>
          </a:bodyPr>
          <a:lstStyle>
            <a:lvl1pPr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b="0" i="0" kern="1200" cap="none" spc="-150">
                <a:solidFill>
                  <a:srgbClr val="FFFEFF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>
                <a:ea typeface="+mj-lt"/>
                <a:cs typeface="+mj-lt"/>
              </a:rPr>
              <a:t>Teams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21045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0EBCB4F-3232-48E2-9393-308453AA3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cs typeface="Calibri Light"/>
              </a:rPr>
              <a:t>Нюансы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84A1E0D-AA77-4808-B13B-B4083F732B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8800" y="579068"/>
            <a:ext cx="6371520" cy="5248622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ru-RU"/>
              <a:t>Teams не будет работать на Windows XP, Vista или более старых версиях операционной системы от Microsoft.</a:t>
            </a:r>
            <a:endParaRPr lang="ru-RU" dirty="0"/>
          </a:p>
          <a:p>
            <a:pPr algn="just"/>
            <a:r>
              <a:rPr lang="ru-RU"/>
              <a:t>Если Вы используете стационарный компьютер или ноутбук, то настоятельно рекомендуем скачать и установить  </a:t>
            </a:r>
            <a:r>
              <a:rPr lang="ru-RU" dirty="0">
                <a:hlinkClick r:id="rId2"/>
              </a:rPr>
              <a:t>классическое приложение Teams</a:t>
            </a:r>
            <a:r>
              <a:rPr lang="ru-RU"/>
              <a:t>.</a:t>
            </a:r>
            <a:endParaRPr lang="ru-RU" dirty="0"/>
          </a:p>
          <a:p>
            <a:pPr algn="just"/>
            <a:r>
              <a:rPr lang="ru-RU"/>
              <a:t>Если всё же используете браузер, то используйте только </a:t>
            </a:r>
            <a:r>
              <a:rPr lang="ru-RU" err="1"/>
              <a:t>Google</a:t>
            </a:r>
            <a:r>
              <a:rPr lang="ru-RU" dirty="0"/>
              <a:t> </a:t>
            </a:r>
            <a:r>
              <a:rPr lang="ru-RU"/>
              <a:t>Chrome!</a:t>
            </a:r>
          </a:p>
          <a:p>
            <a:pPr algn="just"/>
            <a:r>
              <a:rPr lang="ru-RU">
                <a:ea typeface="+mn-lt"/>
                <a:cs typeface="+mn-lt"/>
              </a:rPr>
              <a:t>Не забывайте, что для полноценного участия в видеоконференции Ваше устройство (компьютер, ноутбук, планшет, смартфон) должны быть оборудованы (иметь в конструкции) видеокамерой, микрофоном (часто бывает в составе камеры или гарнитуры), колоноками или наушниками/гарнитурой или динамиками.</a:t>
            </a:r>
            <a:endParaRPr lang="ru-RU"/>
          </a:p>
          <a:p>
            <a:pPr algn="just"/>
            <a:r>
              <a:rPr lang="ru-RU">
                <a:ea typeface="+mn-lt"/>
                <a:cs typeface="+mn-lt"/>
              </a:rPr>
              <a:t>Обращаем внимание, что при взаимодеиствии в Teams с одногруппниками, преподавателями и другими сотрудниками университета Вы, также как и в реальной жизни, обязаны соблюдать культуру общения. Также запрещается совершать звонки во внерабочее/внеучебное время, если это не было заранее оговорено. Случаи нарушения этих правил будут рассматриваться комиссией по этике.</a:t>
            </a:r>
          </a:p>
          <a:p>
            <a:pPr algn="just"/>
            <a:r>
              <a:rPr lang="ru-RU"/>
              <a:t>Если что-то не подгружается или сбоит в классическом или мобильном приложении, то зачастую самый простой способ решения: выйти из учётной записи и снова войти. Сделать это можно, нажав на кружок с Вашими инициалами справа сверху (классическое приложение) и выбрав вариант Выйти, а затем заново авторизоваться. В мобильном приложении слева сверху нужно нажать на три горизонтальные полоски и выбрать вариант Настройки, а затем Выйти, и снова авторизоваться.</a:t>
            </a:r>
          </a:p>
          <a:p>
            <a:pPr algn="just"/>
            <a:r>
              <a:rPr lang="ru-RU"/>
              <a:t>Если возникают технические проблемы, то пишите </a:t>
            </a:r>
            <a:r>
              <a:rPr lang="ru-RU">
                <a:ea typeface="+mn-lt"/>
                <a:cs typeface="+mn-lt"/>
              </a:rPr>
              <a:t>письмо в нашу тех. поддержку - </a:t>
            </a:r>
            <a:r>
              <a:rPr lang="ru-RU" dirty="0">
                <a:ea typeface="+mn-lt"/>
                <a:cs typeface="+mn-lt"/>
                <a:hlinkClick r:id="rId3"/>
              </a:rPr>
              <a:t>support@chsu.ru</a:t>
            </a:r>
            <a:r>
              <a:rPr lang="ru-RU">
                <a:ea typeface="+mn-lt"/>
                <a:cs typeface="+mn-lt"/>
              </a:rPr>
              <a:t>. Пожалуйста, подробно опишите проблему и приложите скриншоты или фотографии.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031E9D8E-9851-4953-81A3-59D18E6A5556}"/>
              </a:ext>
            </a:extLst>
          </p:cNvPr>
          <p:cNvSpPr txBox="1">
            <a:spLocks/>
          </p:cNvSpPr>
          <p:nvPr/>
        </p:nvSpPr>
        <p:spPr>
          <a:xfrm>
            <a:off x="783296" y="1717913"/>
            <a:ext cx="3711890" cy="529031"/>
          </a:xfrm>
          <a:prstGeom prst="rect">
            <a:avLst/>
          </a:prstGeom>
        </p:spPr>
        <p:txBody>
          <a:bodyPr vert="horz" lIns="228600" tIns="228600" rIns="228600" bIns="228600" rtlCol="0" anchor="ctr">
            <a:noAutofit/>
          </a:bodyPr>
          <a:lstStyle>
            <a:lvl1pPr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b="0" i="0" kern="1200" cap="none" spc="-150">
                <a:solidFill>
                  <a:srgbClr val="FFFEFF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>
                <a:ea typeface="+mj-lt"/>
                <a:cs typeface="+mj-lt"/>
              </a:rPr>
              <a:t>Teams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35010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DBAEDAB-73A1-42F8-BC48-2612A8CF2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cs typeface="Calibri Light"/>
              </a:rPr>
              <a:t>Образовательный </a:t>
            </a:r>
            <a:r>
              <a:rPr lang="ru-RU" sz="2800">
                <a:cs typeface="Calibri Light"/>
              </a:rPr>
              <a:t>портал.</a:t>
            </a:r>
            <a:r>
              <a:rPr lang="ru-RU" sz="2800" dirty="0">
                <a:cs typeface="Calibri Light"/>
              </a:rPr>
              <a:t/>
            </a:r>
            <a:br>
              <a:rPr lang="ru-RU" sz="2800" dirty="0">
                <a:cs typeface="Calibri Light"/>
              </a:rPr>
            </a:br>
            <a:r>
              <a:rPr lang="ru-RU" sz="2800">
                <a:cs typeface="Calibri Light"/>
              </a:rPr>
              <a:t>Вход</a:t>
            </a:r>
            <a:endParaRPr lang="ru-RU" sz="2800" dirty="0">
              <a:cs typeface="Calibri Light"/>
            </a:endParaRPr>
          </a:p>
        </p:txBody>
      </p:sp>
      <p:pic>
        <p:nvPicPr>
          <p:cNvPr id="6" name="Рисунок 6">
            <a:extLst>
              <a:ext uri="{FF2B5EF4-FFF2-40B4-BE49-F238E27FC236}">
                <a16:creationId xmlns:a16="http://schemas.microsoft.com/office/drawing/2014/main" xmlns="" id="{369CE6F7-B456-46BC-9583-0E1081B87B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09703" y="1260280"/>
            <a:ext cx="6110567" cy="614082"/>
          </a:xfrm>
        </p:spPr>
      </p:pic>
      <p:sp>
        <p:nvSpPr>
          <p:cNvPr id="8" name="Объект 2">
            <a:extLst>
              <a:ext uri="{FF2B5EF4-FFF2-40B4-BE49-F238E27FC236}">
                <a16:creationId xmlns:a16="http://schemas.microsoft.com/office/drawing/2014/main" xmlns="" id="{195EEA9C-F450-460A-851D-71B4EECD64EA}"/>
              </a:ext>
            </a:extLst>
          </p:cNvPr>
          <p:cNvSpPr txBox="1">
            <a:spLocks/>
          </p:cNvSpPr>
          <p:nvPr/>
        </p:nvSpPr>
        <p:spPr>
          <a:xfrm>
            <a:off x="5028800" y="1632421"/>
            <a:ext cx="6393931" cy="38366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AutoNum type="arabicPeriod"/>
            </a:pPr>
            <a:r>
              <a:rPr lang="ru-RU"/>
              <a:t>В браузере переходите по ссылке </a:t>
            </a:r>
            <a:r>
              <a:rPr lang="ru-RU" dirty="0">
                <a:ea typeface="+mn-lt"/>
                <a:cs typeface="+mn-lt"/>
                <a:hlinkClick r:id="rId3"/>
              </a:rPr>
              <a:t>https://edu.chsu.ru/</a:t>
            </a:r>
            <a:r>
              <a:rPr lang="ru-RU" dirty="0">
                <a:ea typeface="+mn-lt"/>
                <a:cs typeface="+mn-lt"/>
              </a:rPr>
              <a:t> </a:t>
            </a:r>
            <a:endParaRPr lang="ru-RU"/>
          </a:p>
          <a:p>
            <a:pPr marL="342900" indent="-342900" algn="just">
              <a:buAutoNum type="arabicPeriod"/>
            </a:pPr>
            <a:r>
              <a:rPr lang="ru-RU"/>
              <a:t>Справа сверху в поле "ID пользователя" необходимо указать свой универсальный логин (только логин), который Вы получили в смс, а в поле "Пароль" соответсвенно пароль, который пришёл вместе с логином.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81175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6EB869E-E0D8-4EF8-8162-5591B326C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>
                <a:cs typeface="Calibri Light"/>
              </a:rPr>
              <a:t>Цифровые </a:t>
            </a:r>
            <a:r>
              <a:rPr lang="ru-RU" sz="2800">
                <a:cs typeface="Calibri Light"/>
              </a:rPr>
              <a:t>волонтёры</a:t>
            </a:r>
            <a:endParaRPr lang="ru-RU" sz="280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5559110-EB4E-4DA6-92F8-353B9E0BC0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ru-RU" dirty="0">
                <a:ea typeface="+mn-lt"/>
                <a:cs typeface="+mn-lt"/>
              </a:rPr>
              <a:t>Если вы испытываете трудности в работе с электронно-</a:t>
            </a:r>
            <a:r>
              <a:rPr lang="ru-RU">
                <a:ea typeface="+mn-lt"/>
                <a:cs typeface="+mn-lt"/>
              </a:rPr>
              <a:t>информационными системами университета и/или с ПК или </a:t>
            </a:r>
            <a:r>
              <a:rPr lang="ru-RU" dirty="0">
                <a:ea typeface="+mn-lt"/>
                <a:cs typeface="+mn-lt"/>
              </a:rPr>
              <a:t>мобильными устройствами, то вам смогут помочь наши цифровые волонтеры. Они помогут вам разобраться в процессах перехода на новые форматы дистанционного обучения, которые были введены в связи с неблагополучной эпидемиологической ситуацией из-за распространения вируса COVID-19.</a:t>
            </a:r>
            <a:endParaRPr lang="ru-RU" dirty="0"/>
          </a:p>
          <a:p>
            <a:pPr marL="0" indent="0" algn="just">
              <a:buNone/>
            </a:pPr>
            <a:r>
              <a:rPr lang="ru-RU">
                <a:ea typeface="+mn-lt"/>
                <a:cs typeface="+mn-lt"/>
              </a:rPr>
              <a:t>Обеспечить себя цифровым волонтером можно, воспользовавшись следующим алгоритмом:</a:t>
            </a:r>
            <a:endParaRPr lang="ru-RU"/>
          </a:p>
          <a:p>
            <a:pPr algn="just"/>
            <a:r>
              <a:rPr lang="ru-RU">
                <a:ea typeface="+mn-lt"/>
                <a:cs typeface="+mn-lt"/>
              </a:rPr>
              <a:t>позвоните по номеру телефона:  (8202)55-92-77, либо </a:t>
            </a:r>
            <a:r>
              <a:rPr lang="ru-RU" dirty="0">
                <a:ea typeface="+mn-lt"/>
                <a:cs typeface="+mn-lt"/>
              </a:rPr>
              <a:t>отправьте заявку по электронной почте: </a:t>
            </a:r>
            <a:r>
              <a:rPr lang="ru-RU" dirty="0">
                <a:ea typeface="+mn-lt"/>
                <a:cs typeface="+mn-lt"/>
                <a:hlinkClick r:id="rId2"/>
              </a:rPr>
              <a:t>evermakova@chsu.ru</a:t>
            </a:r>
            <a:r>
              <a:rPr lang="ru-RU" dirty="0">
                <a:ea typeface="+mn-lt"/>
                <a:cs typeface="+mn-lt"/>
              </a:rPr>
              <a:t>;</a:t>
            </a:r>
            <a:endParaRPr lang="ru-RU" dirty="0"/>
          </a:p>
          <a:p>
            <a:pPr algn="just"/>
            <a:r>
              <a:rPr lang="ru-RU">
                <a:ea typeface="+mn-lt"/>
                <a:cs typeface="+mn-lt"/>
              </a:rPr>
              <a:t>укажите контактную информацию о себе и описание проблемы;</a:t>
            </a:r>
            <a:endParaRPr lang="ru-RU"/>
          </a:p>
          <a:p>
            <a:pPr algn="just"/>
            <a:r>
              <a:rPr lang="ru-RU">
                <a:ea typeface="+mn-lt"/>
                <a:cs typeface="+mn-lt"/>
              </a:rPr>
              <a:t>ждите, когда волонтер Вам </a:t>
            </a:r>
            <a:r>
              <a:rPr lang="ru-RU" dirty="0">
                <a:ea typeface="+mn-lt"/>
                <a:cs typeface="+mn-lt"/>
              </a:rPr>
              <a:t>позвонит (не позднее дня следующего после поступления запроса) и назначит время вашей консультации.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5362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1B4701C-B835-4D51-9B97-9444D8A4C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>
                <a:cs typeface="Calibri Light"/>
              </a:rPr>
              <a:t>Техническая поддержка</a:t>
            </a:r>
            <a:endParaRPr lang="ru-RU" sz="28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24F19B9-DAEE-4396-90F1-89C854B029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8447" y="668715"/>
            <a:ext cx="6281873" cy="524862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>
                <a:ea typeface="+mn-lt"/>
                <a:cs typeface="+mn-lt"/>
              </a:rPr>
              <a:t>Если возникают технические проблемы, то напишите письмо в нашу техническую поддержку.</a:t>
            </a:r>
            <a:br>
              <a:rPr lang="ru-RU" dirty="0">
                <a:ea typeface="+mn-lt"/>
                <a:cs typeface="+mn-lt"/>
              </a:rPr>
            </a:br>
            <a:endParaRPr lang="ru-RU" dirty="0"/>
          </a:p>
          <a:p>
            <a:pPr marL="0" indent="0" algn="ctr">
              <a:buNone/>
            </a:pPr>
            <a:r>
              <a:rPr lang="ru-RU" sz="3600" dirty="0">
                <a:hlinkClick r:id="rId2"/>
              </a:rPr>
              <a:t>support@chsu.ru</a:t>
            </a:r>
          </a:p>
          <a:p>
            <a:pPr marL="0" indent="0" algn="just"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dirty="0"/>
              <a:t>Пожалуйста</a:t>
            </a:r>
            <a:r>
              <a:rPr lang="ru-RU" dirty="0">
                <a:ea typeface="+mn-lt"/>
                <a:cs typeface="+mn-lt"/>
              </a:rPr>
              <a:t>, подробно опишите проблему и приложите скриншоты или фотографии.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14977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1A38362-E8DA-BC43-BA06-1A2EF60BC5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/>
              <a:t>Пакет </a:t>
            </a:r>
            <a:r>
              <a:rPr lang="ru-RU" sz="2800"/>
              <a:t>программ</a:t>
            </a:r>
            <a:endParaRPr lang="ru-RU" sz="2800">
              <a:cs typeface="Calibri Light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8BDF0BB-75CD-D445-B4D4-03B1219122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/>
              <a:t>Бесплатно доступен для студентов, преподавателей и сотрудников Череповецкого университета и включает в себя следующие </a:t>
            </a:r>
            <a:r>
              <a:rPr lang="ru-RU" b="1"/>
              <a:t>основные</a:t>
            </a:r>
            <a:r>
              <a:rPr lang="ru-RU"/>
              <a:t> компоненты:</a:t>
            </a:r>
          </a:p>
          <a:p>
            <a:pPr marL="0" indent="0">
              <a:buNone/>
            </a:pPr>
            <a:endParaRPr lang="ru-RU"/>
          </a:p>
          <a:p>
            <a:r>
              <a:rPr lang="ru-RU" err="1"/>
              <a:t>Outlook</a:t>
            </a:r>
            <a:r>
              <a:rPr lang="ru-RU"/>
              <a:t> – корпоративный электронный почтовый ящик</a:t>
            </a:r>
          </a:p>
          <a:p>
            <a:r>
              <a:rPr lang="ru-RU" err="1"/>
              <a:t>OneDrive</a:t>
            </a:r>
            <a:r>
              <a:rPr lang="ru-RU"/>
              <a:t> – облачное хранилище на 1 Тб для каждого</a:t>
            </a:r>
          </a:p>
          <a:p>
            <a:r>
              <a:rPr lang="ru-RU">
                <a:ea typeface="+mn-lt"/>
                <a:cs typeface="+mn-lt"/>
              </a:rPr>
              <a:t>Word, Excel, PowerPoint – онлайн версии популярных редакторов</a:t>
            </a:r>
            <a:endParaRPr lang="ru-RU"/>
          </a:p>
          <a:p>
            <a:r>
              <a:rPr lang="ru-RU"/>
              <a:t>Teams – пространство для совместной работы</a:t>
            </a: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7C6353A3-6C1B-4D06-B8ED-D7AC541A77F8}"/>
              </a:ext>
            </a:extLst>
          </p:cNvPr>
          <p:cNvSpPr txBox="1">
            <a:spLocks/>
          </p:cNvSpPr>
          <p:nvPr/>
        </p:nvSpPr>
        <p:spPr>
          <a:xfrm>
            <a:off x="783296" y="1717913"/>
            <a:ext cx="3711890" cy="529031"/>
          </a:xfrm>
          <a:prstGeom prst="rect">
            <a:avLst/>
          </a:prstGeom>
        </p:spPr>
        <p:txBody>
          <a:bodyPr vert="horz" lIns="228600" tIns="228600" rIns="228600" bIns="228600" rtlCol="0" anchor="ctr">
            <a:noAutofit/>
          </a:bodyPr>
          <a:lstStyle>
            <a:lvl1pPr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b="0" i="0" kern="1200" cap="none" spc="-150">
                <a:solidFill>
                  <a:srgbClr val="FFFEFF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>
                <a:cs typeface="Calibri Light"/>
              </a:rPr>
              <a:t>Office 365</a:t>
            </a:r>
            <a:endParaRPr lang="ru-RU" sz="2800" dirty="0"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12416863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48583DA-580C-2549-A9D2-3F2C9CE5E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cs typeface="Calibri Light"/>
              </a:rPr>
              <a:t>Первичный вход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E5FE0E9-35D8-8D4E-A1E4-A8C6DECD98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pPr fontAlgn="base"/>
            <a:r>
              <a:rPr lang="ru-RU" sz="1800" u="none" strike="noStrike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alibri"/>
                <a:ea typeface="Calibri" panose="020F0502020204030204" pitchFamily="34" charset="0"/>
                <a:cs typeface="Calibri"/>
              </a:rPr>
              <a:t>Откройте браузер (</a:t>
            </a:r>
            <a:r>
              <a:rPr lang="ru-RU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 panose="020F0502020204030204" pitchFamily="34" charset="0"/>
                <a:cs typeface="Calibri"/>
              </a:rPr>
              <a:t>используйте Google </a:t>
            </a:r>
            <a:r>
              <a:rPr lang="ru-RU" sz="1800" u="none" strike="noStrike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alibri"/>
                <a:ea typeface="Calibri" panose="020F0502020204030204" pitchFamily="34" charset="0"/>
                <a:cs typeface="Calibri"/>
              </a:rPr>
              <a:t>Chrome)</a:t>
            </a:r>
            <a:r>
              <a:rPr lang="ru-RU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 panose="020F0502020204030204" pitchFamily="34" charset="0"/>
                <a:cs typeface="Calibri"/>
              </a:rPr>
              <a:t> </a:t>
            </a:r>
            <a:endParaRPr lang="ru-RU" sz="1800" u="none" strike="noStrike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Calibri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fontAlgn="base"/>
            <a:r>
              <a:rPr lang="ru-RU" sz="1800" u="none" strike="noStrike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alibri"/>
                <a:ea typeface="Calibri" panose="020F0502020204030204" pitchFamily="34" charset="0"/>
                <a:cs typeface="Calibri"/>
              </a:rPr>
              <a:t>В адресной строке введите </a:t>
            </a:r>
            <a:r>
              <a:rPr lang="af-ZA" sz="1800" u="none" strike="noStrike" dirty="0">
                <a:solidFill>
                  <a:srgbClr val="0563C1"/>
                </a:solidFill>
                <a:effectLst/>
                <a:uFill>
                  <a:solidFill>
                    <a:srgbClr val="000000"/>
                  </a:solidFill>
                </a:uFill>
                <a:latin typeface="Calibri"/>
                <a:ea typeface="Calibri" panose="020F0502020204030204" pitchFamily="34" charset="0"/>
                <a:cs typeface="Calibri"/>
                <a:hlinkClick r:id="rId2"/>
              </a:rPr>
              <a:t>office.com</a:t>
            </a:r>
            <a:r>
              <a:rPr lang="ru-RU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 panose="020F0502020204030204" pitchFamily="34" charset="0"/>
                <a:cs typeface="Calibri"/>
              </a:rPr>
              <a:t> </a:t>
            </a:r>
            <a:endParaRPr lang="ru-RU" sz="1800" u="none" strike="noStrike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fontAlgn="base"/>
            <a:endParaRPr lang="ru-RU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fontAlgn="base"/>
            <a:r>
              <a:rPr lang="ru-RU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Нажмите клавишу «Enter»</a:t>
            </a:r>
          </a:p>
          <a:p>
            <a:pPr lvl="0" fontAlgn="base"/>
            <a:r>
              <a:rPr lang="ru-RU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Вы перейдете на сайт офис 365</a:t>
            </a:r>
          </a:p>
          <a:p>
            <a:pPr lvl="0" fontAlgn="base"/>
            <a:endParaRPr lang="ru-RU" sz="1800" u="none" strike="noStrike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fontAlgn="base"/>
            <a:endParaRPr lang="ru-RU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fontAlgn="base"/>
            <a:endParaRPr lang="ru-RU" sz="1800" u="none" strike="noStrike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fontAlgn="base"/>
            <a:endParaRPr lang="ru-RU" sz="1800" u="none" strike="noStrike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fontAlgn="base"/>
            <a:endParaRPr lang="ru-RU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fontAlgn="base"/>
            <a:r>
              <a:rPr lang="ru-RU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Нажмит</a:t>
            </a:r>
            <a:r>
              <a:rPr lang="ru-RU" sz="1800" u="none" strike="noStrike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е кнопку «Вход» на баннере</a:t>
            </a:r>
          </a:p>
        </p:txBody>
      </p:sp>
      <p:pic>
        <p:nvPicPr>
          <p:cNvPr id="6" name="Picture 413" descr="Изображение выглядит как снимок экран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0319DAA3-DF0D-694B-9656-39604E9979EC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4644645" y="1676317"/>
            <a:ext cx="7229475" cy="554990"/>
          </a:xfrm>
          <a:prstGeom prst="rect">
            <a:avLst/>
          </a:prstGeom>
        </p:spPr>
      </p:pic>
      <p:pic>
        <p:nvPicPr>
          <p:cNvPr id="4" name="Рисунок 4" descr="Изображение выглядит как снимок экрана, человек, мужчина, экран&#10;&#10;Автоматически созданное описание">
            <a:extLst>
              <a:ext uri="{FF2B5EF4-FFF2-40B4-BE49-F238E27FC236}">
                <a16:creationId xmlns:a16="http://schemas.microsoft.com/office/drawing/2014/main" xmlns="" id="{55D5E21C-AAF6-40E4-9A35-0C147EB207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6753" y="3144440"/>
            <a:ext cx="4199964" cy="2205179"/>
          </a:xfrm>
          <a:prstGeom prst="rect">
            <a:avLst/>
          </a:prstGeom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748574E5-AD70-497D-A209-D9A2F5AFB127}"/>
              </a:ext>
            </a:extLst>
          </p:cNvPr>
          <p:cNvSpPr txBox="1">
            <a:spLocks/>
          </p:cNvSpPr>
          <p:nvPr/>
        </p:nvSpPr>
        <p:spPr>
          <a:xfrm>
            <a:off x="783296" y="1717913"/>
            <a:ext cx="3711890" cy="529031"/>
          </a:xfrm>
          <a:prstGeom prst="rect">
            <a:avLst/>
          </a:prstGeom>
        </p:spPr>
        <p:txBody>
          <a:bodyPr vert="horz" lIns="228600" tIns="228600" rIns="228600" bIns="228600" rtlCol="0" anchor="ctr">
            <a:noAutofit/>
          </a:bodyPr>
          <a:lstStyle>
            <a:lvl1pPr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b="0" i="0" kern="1200" cap="none" spc="-150">
                <a:solidFill>
                  <a:srgbClr val="FFFEFF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>
                <a:cs typeface="Calibri Light"/>
              </a:rPr>
              <a:t>Office 365</a:t>
            </a:r>
            <a:endParaRPr lang="ru-RU" sz="2800" dirty="0"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29443539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B19590D-558A-4A47-B9A6-236D17037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42EC8E1-C9D2-1049-A47A-ACC8985AC0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50141" y="1511398"/>
            <a:ext cx="6281873" cy="3957705"/>
          </a:xfrm>
        </p:spPr>
        <p:txBody>
          <a:bodyPr anchor="t"/>
          <a:lstStyle/>
          <a:p>
            <a:r>
              <a:rPr lang="ru-RU" sz="1800">
                <a:solidFill>
                  <a:srgbClr val="000000"/>
                </a:solidFill>
                <a:effectLst/>
                <a:latin typeface="Calibri"/>
                <a:ea typeface="Calibri" panose="020F0502020204030204" pitchFamily="34" charset="0"/>
                <a:cs typeface="Calibri"/>
              </a:rPr>
              <a:t>Система Вас попросит ввести</a:t>
            </a:r>
            <a:r>
              <a:rPr lang="ru-RU">
                <a:solidFill>
                  <a:srgbClr val="000000"/>
                </a:solidFill>
                <a:latin typeface="Calibri"/>
                <a:ea typeface="Calibri" panose="020F0502020204030204" pitchFamily="34" charset="0"/>
                <a:cs typeface="Calibri"/>
              </a:rPr>
              <a:t> </a:t>
            </a:r>
            <a:r>
              <a:rPr lang="ru-RU" sz="1800">
                <a:solidFill>
                  <a:srgbClr val="000000"/>
                </a:solidFill>
                <a:effectLst/>
                <a:latin typeface="Calibri"/>
                <a:ea typeface="Calibri" panose="020F0502020204030204" pitchFamily="34" charset="0"/>
                <a:cs typeface="Calibri"/>
              </a:rPr>
              <a:t>электронную почту</a:t>
            </a:r>
          </a:p>
          <a:p>
            <a:pPr algn="just" fontAlgn="base"/>
            <a:r>
              <a:rPr lang="ru-RU" sz="1800" u="none" strike="noStrike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alibri"/>
                <a:ea typeface="Calibri" panose="020F0502020204030204" pitchFamily="34" charset="0"/>
                <a:cs typeface="Calibri"/>
              </a:rPr>
              <a:t>Введите Ваш универсальный </a:t>
            </a:r>
            <a:r>
              <a:rPr lang="ru-RU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 panose="020F0502020204030204" pitchFamily="34" charset="0"/>
                <a:cs typeface="Calibri"/>
              </a:rPr>
              <a:t>корпоративный логин</a:t>
            </a:r>
            <a:r>
              <a:rPr lang="ru-RU" sz="1800" u="none" strike="noStrike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alibri"/>
                <a:ea typeface="Calibri" panose="020F0502020204030204" pitchFamily="34" charset="0"/>
                <a:cs typeface="Calibri"/>
              </a:rPr>
              <a:t>, который Вы </a:t>
            </a:r>
            <a:r>
              <a:rPr lang="ru-RU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 panose="020F0502020204030204" pitchFamily="34" charset="0"/>
                <a:cs typeface="Calibri"/>
              </a:rPr>
              <a:t>получили</a:t>
            </a:r>
            <a:r>
              <a:rPr lang="ru-RU" sz="1800" u="none" strike="noStrike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alibri"/>
                <a:ea typeface="Calibri" panose="020F0502020204030204" pitchFamily="34" charset="0"/>
                <a:cs typeface="Calibri"/>
              </a:rPr>
              <a:t>, и добавьте @chsu.ru, например, для пользователя Иванова Ивана Ивановича </a:t>
            </a:r>
            <a:r>
              <a:rPr lang="ru-RU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 panose="020F0502020204030204" pitchFamily="34" charset="0"/>
                <a:cs typeface="Calibri"/>
              </a:rPr>
              <a:t>адрес электронной почты может выглядеть вот так -</a:t>
            </a:r>
            <a:r>
              <a:rPr lang="ru-RU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 panose="020F0502020204030204" pitchFamily="34" charset="0"/>
                <a:cs typeface="Calibri"/>
              </a:rPr>
              <a:t> </a:t>
            </a:r>
            <a:r>
              <a:rPr lang="ru-RU" sz="1800" u="sng" strike="noStrike">
                <a:solidFill>
                  <a:srgbClr val="0563C1"/>
                </a:solidFill>
                <a:effectLst/>
                <a:uFill>
                  <a:solidFill>
                    <a:srgbClr val="0563C1"/>
                  </a:solidFill>
                </a:uFill>
                <a:latin typeface="Calibri"/>
                <a:ea typeface="Calibri" panose="020F0502020204030204" pitchFamily="34" charset="0"/>
                <a:cs typeface="Calibri"/>
              </a:rPr>
              <a:t>iiivanov@chsu.ru</a:t>
            </a:r>
            <a:r>
              <a:rPr lang="ru-RU" dirty="0">
                <a:solidFill>
                  <a:srgbClr val="0563C1"/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 panose="020F0502020204030204" pitchFamily="34" charset="0"/>
                <a:cs typeface="Calibri"/>
              </a:rPr>
              <a:t> </a:t>
            </a:r>
            <a:endParaRPr lang="ru-RU" sz="1800" u="none" strike="noStrike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1800">
                <a:solidFill>
                  <a:srgbClr val="000000"/>
                </a:solidFill>
                <a:effectLst/>
                <a:latin typeface="Calibri"/>
                <a:ea typeface="Calibri" panose="020F0502020204030204" pitchFamily="34" charset="0"/>
                <a:cs typeface="Calibri"/>
              </a:rPr>
              <a:t>Нажмите кнопку "Далее"</a:t>
            </a:r>
          </a:p>
          <a:p>
            <a:r>
              <a:rPr lang="ru-RU">
                <a:latin typeface="Calibri"/>
                <a:cs typeface="Calibri"/>
              </a:rPr>
              <a:t>Введите Ваш пароль, который Вы получили вместе с логином</a:t>
            </a:r>
            <a:endParaRPr lang="ru-RU">
              <a:ea typeface="+mn-lt"/>
              <a:cs typeface="+mn-lt"/>
            </a:endParaRPr>
          </a:p>
        </p:txBody>
      </p:sp>
      <p:grpSp>
        <p:nvGrpSpPr>
          <p:cNvPr id="37" name="Group 2269" descr="Изображение выглядит как снимок экран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4DB0F67B-F5EA-7E45-A166-95A208DB1CF3}"/>
              </a:ext>
            </a:extLst>
          </p:cNvPr>
          <p:cNvGrpSpPr/>
          <p:nvPr/>
        </p:nvGrpSpPr>
        <p:grpSpPr>
          <a:xfrm>
            <a:off x="272367" y="1628358"/>
            <a:ext cx="4796818" cy="3582151"/>
            <a:chOff x="0" y="0"/>
            <a:chExt cx="4848225" cy="4007993"/>
          </a:xfrm>
        </p:grpSpPr>
        <p:pic>
          <p:nvPicPr>
            <p:cNvPr id="30" name="Picture 452">
              <a:extLst>
                <a:ext uri="{FF2B5EF4-FFF2-40B4-BE49-F238E27FC236}">
                  <a16:creationId xmlns:a16="http://schemas.microsoft.com/office/drawing/2014/main" xmlns="" id="{4FD9ABB7-E2E1-6547-8F69-2E594B2D5CF2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4848225" cy="4007993"/>
            </a:xfrm>
            <a:prstGeom prst="rect">
              <a:avLst/>
            </a:prstGeom>
          </p:spPr>
        </p:pic>
        <p:sp>
          <p:nvSpPr>
            <p:cNvPr id="31" name="Shape 453">
              <a:extLst>
                <a:ext uri="{FF2B5EF4-FFF2-40B4-BE49-F238E27FC236}">
                  <a16:creationId xmlns:a16="http://schemas.microsoft.com/office/drawing/2014/main" xmlns="" id="{E52C5C4A-D0ED-4447-9D71-F6FC6B4DA724}"/>
                </a:ext>
              </a:extLst>
            </p:cNvPr>
            <p:cNvSpPr/>
            <p:nvPr/>
          </p:nvSpPr>
          <p:spPr>
            <a:xfrm>
              <a:off x="497303" y="1369004"/>
              <a:ext cx="3638551" cy="476250"/>
            </a:xfrm>
            <a:custGeom>
              <a:avLst/>
              <a:gdLst/>
              <a:ahLst/>
              <a:cxnLst/>
              <a:rect l="0" t="0" r="0" b="0"/>
              <a:pathLst>
                <a:path w="3638550" h="476250">
                  <a:moveTo>
                    <a:pt x="0" y="79375"/>
                  </a:moveTo>
                  <a:cubicBezTo>
                    <a:pt x="0" y="35560"/>
                    <a:pt x="35560" y="0"/>
                    <a:pt x="79375" y="0"/>
                  </a:cubicBezTo>
                  <a:lnTo>
                    <a:pt x="3559175" y="0"/>
                  </a:lnTo>
                  <a:cubicBezTo>
                    <a:pt x="3602990" y="0"/>
                    <a:pt x="3638550" y="35560"/>
                    <a:pt x="3638550" y="79375"/>
                  </a:cubicBezTo>
                  <a:lnTo>
                    <a:pt x="3638550" y="396875"/>
                  </a:lnTo>
                  <a:cubicBezTo>
                    <a:pt x="3638550" y="440690"/>
                    <a:pt x="3602990" y="476250"/>
                    <a:pt x="3559175" y="476250"/>
                  </a:cubicBezTo>
                  <a:lnTo>
                    <a:pt x="79375" y="476250"/>
                  </a:lnTo>
                  <a:cubicBezTo>
                    <a:pt x="35560" y="476250"/>
                    <a:pt x="0" y="440690"/>
                    <a:pt x="0" y="396875"/>
                  </a:cubicBezTo>
                  <a:close/>
                </a:path>
              </a:pathLst>
            </a:custGeom>
            <a:ln w="57150" cap="flat">
              <a:miter lim="127000"/>
            </a:ln>
          </p:spPr>
          <p:style>
            <a:lnRef idx="1">
              <a:srgbClr val="FF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2" name="Shape 454">
              <a:extLst>
                <a:ext uri="{FF2B5EF4-FFF2-40B4-BE49-F238E27FC236}">
                  <a16:creationId xmlns:a16="http://schemas.microsoft.com/office/drawing/2014/main" xmlns="" id="{721EEC3C-1A91-9840-B40A-12C4F866EA7A}"/>
                </a:ext>
              </a:extLst>
            </p:cNvPr>
            <p:cNvSpPr/>
            <p:nvPr/>
          </p:nvSpPr>
          <p:spPr>
            <a:xfrm>
              <a:off x="528325" y="1404199"/>
              <a:ext cx="3609975" cy="476250"/>
            </a:xfrm>
            <a:custGeom>
              <a:avLst/>
              <a:gdLst/>
              <a:ahLst/>
              <a:cxnLst/>
              <a:rect l="0" t="0" r="0" b="0"/>
              <a:pathLst>
                <a:path w="3609975" h="476250">
                  <a:moveTo>
                    <a:pt x="79375" y="0"/>
                  </a:moveTo>
                  <a:lnTo>
                    <a:pt x="3530600" y="0"/>
                  </a:lnTo>
                  <a:cubicBezTo>
                    <a:pt x="3574415" y="0"/>
                    <a:pt x="3609975" y="35560"/>
                    <a:pt x="3609975" y="79375"/>
                  </a:cubicBezTo>
                  <a:lnTo>
                    <a:pt x="3609975" y="396875"/>
                  </a:lnTo>
                  <a:cubicBezTo>
                    <a:pt x="3609975" y="440690"/>
                    <a:pt x="3574415" y="476250"/>
                    <a:pt x="3530600" y="476250"/>
                  </a:cubicBezTo>
                  <a:lnTo>
                    <a:pt x="79375" y="476250"/>
                  </a:lnTo>
                  <a:cubicBezTo>
                    <a:pt x="35560" y="476250"/>
                    <a:pt x="0" y="440690"/>
                    <a:pt x="0" y="396875"/>
                  </a:cubicBezTo>
                  <a:lnTo>
                    <a:pt x="0" y="79375"/>
                  </a:lnTo>
                  <a:cubicBezTo>
                    <a:pt x="0" y="35560"/>
                    <a:pt x="35560" y="0"/>
                    <a:pt x="79375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472C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3" name="Shape 455">
              <a:extLst>
                <a:ext uri="{FF2B5EF4-FFF2-40B4-BE49-F238E27FC236}">
                  <a16:creationId xmlns:a16="http://schemas.microsoft.com/office/drawing/2014/main" xmlns="" id="{C1D31AAE-09F0-5F42-96C7-ADDFFE24E034}"/>
                </a:ext>
              </a:extLst>
            </p:cNvPr>
            <p:cNvSpPr/>
            <p:nvPr/>
          </p:nvSpPr>
          <p:spPr>
            <a:xfrm>
              <a:off x="528326" y="1386601"/>
              <a:ext cx="3609975" cy="476250"/>
            </a:xfrm>
            <a:custGeom>
              <a:avLst/>
              <a:gdLst/>
              <a:ahLst/>
              <a:cxnLst/>
              <a:rect l="0" t="0" r="0" b="0"/>
              <a:pathLst>
                <a:path w="3609975" h="476250">
                  <a:moveTo>
                    <a:pt x="0" y="79375"/>
                  </a:moveTo>
                  <a:cubicBezTo>
                    <a:pt x="0" y="35560"/>
                    <a:pt x="35560" y="0"/>
                    <a:pt x="79375" y="0"/>
                  </a:cubicBezTo>
                  <a:lnTo>
                    <a:pt x="3530600" y="0"/>
                  </a:lnTo>
                  <a:cubicBezTo>
                    <a:pt x="3574415" y="0"/>
                    <a:pt x="3609975" y="35560"/>
                    <a:pt x="3609975" y="79375"/>
                  </a:cubicBezTo>
                  <a:lnTo>
                    <a:pt x="3609975" y="396875"/>
                  </a:lnTo>
                  <a:cubicBezTo>
                    <a:pt x="3609975" y="440690"/>
                    <a:pt x="3574415" y="476250"/>
                    <a:pt x="3530600" y="476250"/>
                  </a:cubicBezTo>
                  <a:lnTo>
                    <a:pt x="79375" y="476250"/>
                  </a:lnTo>
                  <a:cubicBezTo>
                    <a:pt x="35560" y="476250"/>
                    <a:pt x="0" y="440690"/>
                    <a:pt x="0" y="396875"/>
                  </a:cubicBezTo>
                  <a:close/>
                </a:path>
              </a:pathLst>
            </a:custGeom>
            <a:ln w="12700" cap="flat">
              <a:miter lim="127000"/>
            </a:ln>
          </p:spPr>
          <p:style>
            <a:lnRef idx="1">
              <a:srgbClr val="2F528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  <p:sp>
          <p:nvSpPr>
            <p:cNvPr id="34" name="Rectangle 456">
              <a:extLst>
                <a:ext uri="{FF2B5EF4-FFF2-40B4-BE49-F238E27FC236}">
                  <a16:creationId xmlns:a16="http://schemas.microsoft.com/office/drawing/2014/main" xmlns="" id="{461A4B3F-D832-1641-A70D-CB0030F438CA}"/>
                </a:ext>
              </a:extLst>
            </p:cNvPr>
            <p:cNvSpPr/>
            <p:nvPr/>
          </p:nvSpPr>
          <p:spPr>
            <a:xfrm>
              <a:off x="130019" y="1417321"/>
              <a:ext cx="3283092" cy="40124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88975" indent="-6350">
                <a:lnSpc>
                  <a:spcPct val="107000"/>
                </a:lnSpc>
                <a:spcAft>
                  <a:spcPts val="800"/>
                </a:spcAft>
              </a:pPr>
              <a:r>
                <a:rPr lang="ru-RU" sz="18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iiivanov@chsu.ru</a:t>
              </a:r>
              <a:endParaRPr lang="ru-RU" sz="22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5" name="Rectangle 457">
              <a:extLst>
                <a:ext uri="{FF2B5EF4-FFF2-40B4-BE49-F238E27FC236}">
                  <a16:creationId xmlns:a16="http://schemas.microsoft.com/office/drawing/2014/main" xmlns="" id="{37594489-7C3B-3C45-9A3B-6633F11D60B6}"/>
                </a:ext>
              </a:extLst>
            </p:cNvPr>
            <p:cNvSpPr/>
            <p:nvPr/>
          </p:nvSpPr>
          <p:spPr>
            <a:xfrm>
              <a:off x="2189729" y="1151924"/>
              <a:ext cx="68711" cy="30967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688975" indent="-6350">
                <a:lnSpc>
                  <a:spcPct val="107000"/>
                </a:lnSpc>
                <a:spcAft>
                  <a:spcPts val="800"/>
                </a:spcAft>
              </a:pPr>
              <a:r>
                <a:rPr lang="ru-RU" sz="18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endParaRPr lang="ru-RU" sz="22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6" name="Shape 458">
              <a:extLst>
                <a:ext uri="{FF2B5EF4-FFF2-40B4-BE49-F238E27FC236}">
                  <a16:creationId xmlns:a16="http://schemas.microsoft.com/office/drawing/2014/main" xmlns="" id="{268983E1-47EF-4B47-8F41-9CD15F8AC631}"/>
                </a:ext>
              </a:extLst>
            </p:cNvPr>
            <p:cNvSpPr/>
            <p:nvPr/>
          </p:nvSpPr>
          <p:spPr>
            <a:xfrm>
              <a:off x="3004826" y="2808351"/>
              <a:ext cx="1133475" cy="361950"/>
            </a:xfrm>
            <a:custGeom>
              <a:avLst/>
              <a:gdLst/>
              <a:ahLst/>
              <a:cxnLst/>
              <a:rect l="0" t="0" r="0" b="0"/>
              <a:pathLst>
                <a:path w="1133475" h="361950">
                  <a:moveTo>
                    <a:pt x="0" y="60325"/>
                  </a:moveTo>
                  <a:cubicBezTo>
                    <a:pt x="0" y="27051"/>
                    <a:pt x="27051" y="0"/>
                    <a:pt x="60325" y="0"/>
                  </a:cubicBezTo>
                  <a:lnTo>
                    <a:pt x="1073150" y="0"/>
                  </a:lnTo>
                  <a:cubicBezTo>
                    <a:pt x="1106424" y="0"/>
                    <a:pt x="1133475" y="27051"/>
                    <a:pt x="1133475" y="60325"/>
                  </a:cubicBezTo>
                  <a:lnTo>
                    <a:pt x="1133475" y="301625"/>
                  </a:lnTo>
                  <a:cubicBezTo>
                    <a:pt x="1133475" y="334937"/>
                    <a:pt x="1106424" y="361950"/>
                    <a:pt x="1073150" y="361950"/>
                  </a:cubicBezTo>
                  <a:lnTo>
                    <a:pt x="60325" y="361950"/>
                  </a:lnTo>
                  <a:cubicBezTo>
                    <a:pt x="27051" y="361950"/>
                    <a:pt x="0" y="334937"/>
                    <a:pt x="0" y="301625"/>
                  </a:cubicBezTo>
                  <a:close/>
                </a:path>
              </a:pathLst>
            </a:custGeom>
            <a:ln w="57150" cap="flat">
              <a:miter lim="127000"/>
            </a:ln>
          </p:spPr>
          <p:style>
            <a:lnRef idx="1">
              <a:srgbClr val="FF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ru-RU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DE4028C-F1CE-47AF-A963-24EC8C301BCB}"/>
              </a:ext>
            </a:extLst>
          </p:cNvPr>
          <p:cNvSpPr txBox="1"/>
          <p:nvPr/>
        </p:nvSpPr>
        <p:spPr>
          <a:xfrm>
            <a:off x="268942" y="443010"/>
            <a:ext cx="11465857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800">
                <a:latin typeface="Calibri"/>
                <a:cs typeface="Calibri"/>
              </a:rPr>
              <a:t>Ввод логина и пароля</a:t>
            </a:r>
          </a:p>
        </p:txBody>
      </p:sp>
    </p:spTree>
    <p:extLst>
      <p:ext uri="{BB962C8B-B14F-4D97-AF65-F5344CB8AC3E}">
        <p14:creationId xmlns:p14="http://schemas.microsoft.com/office/powerpoint/2010/main" val="39263053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A2BA814-CB6F-4180-A51B-59BEDD8AF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7200" dirty="0">
                <a:cs typeface="Calibri Light"/>
              </a:rPr>
              <a:t>!</a:t>
            </a:r>
            <a:endParaRPr lang="ru-RU" sz="72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410CF87-54ED-46C7-924C-DC80C5F22C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/>
              <a:t>Из-за особенностей шрифта, которым напечатан пароль, </a:t>
            </a:r>
            <a:r>
              <a:rPr lang="ru-RU" dirty="0"/>
              <a:t>некоторые символы могут выглядеть одинаково или очень схоже (1-"один" и l-"маленькая л" и I - "большая ай"; 0-"ноль" и О и пр.), поэтому, если не получается войти, необходимо попробовать поменять символ. При неправильном введении пароля пять раз подряд учётная запись будет заблокирована на 3 минуты. Повторить ввод пароля будет иметь смысл только после разблокировки. Далее блокировка будет осуществляться после каждого неправильного введения пароля.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39450B98-3792-4B7A-8BD8-A13E3CA0A175}"/>
              </a:ext>
            </a:extLst>
          </p:cNvPr>
          <p:cNvSpPr txBox="1">
            <a:spLocks/>
          </p:cNvSpPr>
          <p:nvPr/>
        </p:nvSpPr>
        <p:spPr>
          <a:xfrm>
            <a:off x="783296" y="1717913"/>
            <a:ext cx="3711890" cy="529031"/>
          </a:xfrm>
          <a:prstGeom prst="rect">
            <a:avLst/>
          </a:prstGeom>
        </p:spPr>
        <p:txBody>
          <a:bodyPr vert="horz" lIns="228600" tIns="228600" rIns="228600" bIns="228600" rtlCol="0" anchor="ctr">
            <a:noAutofit/>
          </a:bodyPr>
          <a:lstStyle>
            <a:lvl1pPr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b="0" i="0" kern="1200" cap="none" spc="-150">
                <a:solidFill>
                  <a:srgbClr val="FFFEFF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>
                <a:cs typeface="Calibri Light"/>
              </a:rPr>
              <a:t>Обратите внимание</a:t>
            </a:r>
            <a:endParaRPr lang="ru-RU" sz="2800" dirty="0"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26090157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09CEA47-D96D-46CF-8691-9686A5D09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6BBE78A-05A3-49C7-ACFD-1F09695E64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ru-RU">
                <a:latin typeface="Calibri"/>
                <a:cs typeface="Calibri"/>
              </a:rPr>
              <a:t>При первичном входе в Office 365 система попросит Вас ввести дополнительные сведения</a:t>
            </a:r>
          </a:p>
          <a:p>
            <a:r>
              <a:rPr lang="ru-RU">
                <a:latin typeface="Calibri"/>
                <a:cs typeface="Calibri"/>
              </a:rPr>
              <a:t>Нажмите кнопку "Далее"</a:t>
            </a:r>
            <a:endParaRPr lang="ru-RU"/>
          </a:p>
        </p:txBody>
      </p:sp>
      <p:pic>
        <p:nvPicPr>
          <p:cNvPr id="7" name="Рисунок 4" descr="Изображение выглядит как снимок экран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F0110037-6C45-4451-978E-92AFE7133E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520452"/>
            <a:ext cx="4061011" cy="368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6100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5BACE68-8F33-B045-8DE5-FCDA67C0C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FD210E6-5F6F-9646-80F2-ED458DF28A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577" y="5168998"/>
            <a:ext cx="11355896" cy="1555163"/>
          </a:xfrm>
          <a:solidFill>
            <a:schemeClr val="bg1"/>
          </a:solidFill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z="1600">
                <a:latin typeface="Calibri"/>
                <a:ea typeface="+mn-lt"/>
                <a:cs typeface="+mn-lt"/>
              </a:rPr>
              <a:t>Убедитесь, что код номера телефона в выпадающем списке указан верно (Россия (+7))</a:t>
            </a:r>
            <a:endParaRPr lang="ru-RU" sz="1600">
              <a:latin typeface="Calibri"/>
              <a:ea typeface="+mn-lt"/>
              <a:cs typeface="Calibri"/>
            </a:endParaRPr>
          </a:p>
          <a:p>
            <a:r>
              <a:rPr lang="ru-RU" sz="1600">
                <a:latin typeface="Calibri"/>
                <a:ea typeface="+mn-lt"/>
                <a:cs typeface="+mn-lt"/>
              </a:rPr>
              <a:t>Введите в поле рядом свой действующий номер телефона (код +7 или 8 вводить не надо! Т.е. сразу с девятки - например, 9212223344). Будьте внимательны! </a:t>
            </a:r>
          </a:p>
          <a:p>
            <a:r>
              <a:rPr lang="ru-RU" sz="1600">
                <a:latin typeface="Calibri"/>
                <a:ea typeface="+mn-lt"/>
                <a:cs typeface="+mn-lt"/>
              </a:rPr>
              <a:t>Нажмите кнопку "Далее"</a:t>
            </a:r>
            <a:endParaRPr lang="ru-RU" sz="1600">
              <a:latin typeface="Calibri"/>
            </a:endParaRPr>
          </a:p>
          <a:p>
            <a:pPr marL="0" indent="0">
              <a:buNone/>
            </a:pPr>
            <a:endParaRPr lang="ru-RU" sz="1400">
              <a:latin typeface="Calibri"/>
              <a:ea typeface="+mn-lt"/>
              <a:cs typeface="Calibri"/>
            </a:endParaRPr>
          </a:p>
        </p:txBody>
      </p:sp>
      <p:pic>
        <p:nvPicPr>
          <p:cNvPr id="7" name="Рисунок 7" descr="Изображение выглядит как снимок экран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94B75E6B-95B8-4AE0-A51A-7DD368212A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21" y="-1120"/>
            <a:ext cx="8346139" cy="4970853"/>
          </a:xfrm>
          <a:prstGeom prst="rect">
            <a:avLst/>
          </a:prstGeom>
        </p:spPr>
      </p:pic>
      <p:sp>
        <p:nvSpPr>
          <p:cNvPr id="10" name="Стрелка: вправо 9">
            <a:extLst>
              <a:ext uri="{FF2B5EF4-FFF2-40B4-BE49-F238E27FC236}">
                <a16:creationId xmlns:a16="http://schemas.microsoft.com/office/drawing/2014/main" xmlns="" id="{0D57CBA0-5D72-473C-8DC3-4412DF62E798}"/>
              </a:ext>
            </a:extLst>
          </p:cNvPr>
          <p:cNvSpPr/>
          <p:nvPr/>
        </p:nvSpPr>
        <p:spPr>
          <a:xfrm>
            <a:off x="4673906" y="3329557"/>
            <a:ext cx="475129" cy="2510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4930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3728196-BFE7-4BC5-94F8-68D3E6F1A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4" descr="Изображение выглядит как снимок экран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xmlns="" id="{06494296-BB84-4A03-8AE3-2EF24A72D5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583107" y="1851"/>
            <a:ext cx="8236178" cy="4941807"/>
          </a:xfrm>
        </p:spPr>
      </p:pic>
      <p:sp>
        <p:nvSpPr>
          <p:cNvPr id="11" name="Объект 2">
            <a:extLst>
              <a:ext uri="{FF2B5EF4-FFF2-40B4-BE49-F238E27FC236}">
                <a16:creationId xmlns:a16="http://schemas.microsoft.com/office/drawing/2014/main" xmlns="" id="{0CFEC911-B729-4720-A56F-DC22D46021A9}"/>
              </a:ext>
            </a:extLst>
          </p:cNvPr>
          <p:cNvSpPr txBox="1">
            <a:spLocks/>
          </p:cNvSpPr>
          <p:nvPr/>
        </p:nvSpPr>
        <p:spPr>
          <a:xfrm>
            <a:off x="268542" y="5222787"/>
            <a:ext cx="9930508" cy="92763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ru-RU">
                <a:latin typeface="Calibri"/>
                <a:ea typeface="+mn-lt"/>
                <a:cs typeface="Calibri"/>
              </a:rPr>
              <a:t>Дождитесь, когда Вам на указанный номер придёт смс и введите в специальное поле</a:t>
            </a:r>
          </a:p>
          <a:p>
            <a:r>
              <a:rPr lang="ru-RU">
                <a:latin typeface="Calibri"/>
                <a:ea typeface="+mn-lt"/>
                <a:cs typeface="+mn-lt"/>
              </a:rPr>
              <a:t>Нажмите кнопку "Проверка"</a:t>
            </a:r>
          </a:p>
          <a:p>
            <a:pPr marL="0" indent="0">
              <a:buNone/>
            </a:pPr>
            <a:endParaRPr lang="ru-RU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14685922"/>
      </p:ext>
    </p:extLst>
  </p:cSld>
  <p:clrMapOvr>
    <a:masterClrMapping/>
  </p:clrMapOvr>
</p:sld>
</file>

<file path=ppt/theme/theme1.xml><?xml version="1.0" encoding="utf-8"?>
<a:theme xmlns:a="http://schemas.openxmlformats.org/drawingml/2006/main" name="Атлас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Atlas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Atlas" id="{5156B0E4-0EB1-49FE-A26B-15F6F698AEC6}" vid="{508F7963-D0B5-43F7-BB2C-FCE3009C08EC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3C87649E7524794AA35A456EA0EAADF8" ma:contentTypeVersion="2" ma:contentTypeDescription="Создание документа." ma:contentTypeScope="" ma:versionID="4afa729b3c6d95c68c941007f89c1e05">
  <xsd:schema xmlns:xsd="http://www.w3.org/2001/XMLSchema" xmlns:xs="http://www.w3.org/2001/XMLSchema" xmlns:p="http://schemas.microsoft.com/office/2006/metadata/properties" xmlns:ns2="2b9d9955-93fb-4bd4-bcdb-8e7ddc259c20" targetNamespace="http://schemas.microsoft.com/office/2006/metadata/properties" ma:root="true" ma:fieldsID="4e11068b537e66fd621aed97639c1cf3" ns2:_="">
    <xsd:import namespace="2b9d9955-93fb-4bd4-bcdb-8e7ddc259c2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9d9955-93fb-4bd4-bcdb-8e7ddc259c2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63D3211-1D37-432C-95B2-93636EAE460F}">
  <ds:schemaRefs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2b9d9955-93fb-4bd4-bcdb-8e7ddc259c20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082A679F-D756-472E-9161-68187AC3DAE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6BE26DD-1FC6-48B7-AA68-C5616AEE7599}">
  <ds:schemaRefs>
    <ds:schemaRef ds:uri="2b9d9955-93fb-4bd4-bcdb-8e7ddc259c2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0/xmlns/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767</Words>
  <Application>Microsoft Office PowerPoint</Application>
  <PresentationFormat>Произвольный</PresentationFormat>
  <Paragraphs>130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Атлас</vt:lpstr>
      <vt:lpstr>Электронные площадки ЧГУ</vt:lpstr>
      <vt:lpstr>Логин и пароль</vt:lpstr>
      <vt:lpstr>Пакет программ</vt:lpstr>
      <vt:lpstr>Первичный вход</vt:lpstr>
      <vt:lpstr>Презентация PowerPoint</vt:lpstr>
      <vt:lpstr>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Личный кабинет</vt:lpstr>
      <vt:lpstr>Корпоративная почта</vt:lpstr>
      <vt:lpstr>Облачное хранилище</vt:lpstr>
      <vt:lpstr>Онлайн редакторы</vt:lpstr>
      <vt:lpstr>Виртуальное пространство для обучения</vt:lpstr>
      <vt:lpstr>Основные вкладки</vt:lpstr>
      <vt:lpstr>Работа в команде</vt:lpstr>
      <vt:lpstr>Видеособрание. Как подключиться</vt:lpstr>
      <vt:lpstr>Видеособрание. Полезные кнопки</vt:lpstr>
      <vt:lpstr>Нюансы</vt:lpstr>
      <vt:lpstr>Образовательный портал. Вход</vt:lpstr>
      <vt:lpstr>Цифровые волонтёры</vt:lpstr>
      <vt:lpstr>Техническая поддержка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Зеленцова Марина Валентиновна</dc:creator>
  <cp:lastModifiedBy>Рябкова Елена Васильевна</cp:lastModifiedBy>
  <cp:revision>1749</cp:revision>
  <dcterms:created xsi:type="dcterms:W3CDTF">2020-03-21T11:48:28Z</dcterms:created>
  <dcterms:modified xsi:type="dcterms:W3CDTF">2020-10-05T07:35:49Z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0x0101003C87649E7524794AA35A456EA0EAADF8</vt:lpwstr>
  </property>
</Properties>
</file>