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330" r:id="rId5"/>
    <p:sldId id="328" r:id="rId6"/>
    <p:sldId id="326" r:id="rId7"/>
    <p:sldId id="322" r:id="rId8"/>
    <p:sldId id="304" r:id="rId9"/>
    <p:sldId id="323" r:id="rId10"/>
    <p:sldId id="327" r:id="rId11"/>
    <p:sldId id="332" r:id="rId12"/>
    <p:sldId id="325" r:id="rId13"/>
    <p:sldId id="324" r:id="rId14"/>
  </p:sldIdLst>
  <p:sldSz cx="12192000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564">
          <p15:clr>
            <a:srgbClr val="A4A3A4"/>
          </p15:clr>
        </p15:guide>
        <p15:guide id="4" pos="10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FF5D5D"/>
    <a:srgbClr val="595959"/>
    <a:srgbClr val="FFFFFF"/>
    <a:srgbClr val="FE762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2838BEF-8BB2-4498-84A7-C5851F593DF1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8341" autoAdjust="0"/>
  </p:normalViewPr>
  <p:slideViewPr>
    <p:cSldViewPr snapToGrid="0">
      <p:cViewPr varScale="1">
        <p:scale>
          <a:sx n="110" d="100"/>
          <a:sy n="110" d="100"/>
        </p:scale>
        <p:origin x="624" y="108"/>
      </p:cViewPr>
      <p:guideLst>
        <p:guide orient="horz" pos="2160"/>
        <p:guide pos="3840"/>
        <p:guide orient="horz" pos="564"/>
        <p:guide pos="10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pPr rtl="0"/>
            <a:fld id="{FDF23CD2-3E56-4204-B9DC-77CEE6C4FDE8}" type="datetime1">
              <a:rPr lang="ru-RU" smtClean="0"/>
              <a:t>22.09.2021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AB555C2A-A926-4E5C-93A1-52366FC6787C}" type="datetime1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pPr rtl="0"/>
            <a:fld id="{02818732-FA64-4F57-8EE6-57AA70E1F1E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63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2818732-FA64-4F57-8EE6-57AA70E1F1E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72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2818732-FA64-4F57-8EE6-57AA70E1F1E0}" type="slidenum">
              <a:rPr lang="ru-RU" noProof="0" smtClean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14646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2818732-FA64-4F57-8EE6-57AA70E1F1E0}" type="slidenum">
              <a:rPr lang="ru-RU" noProof="0" smtClean="0"/>
              <a:t>9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3506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171E5E3D-6A1C-49BA-9E11-FC053AD81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784058"/>
          </a:xfrm>
          <a:solidFill>
            <a:schemeClr val="bg1">
              <a:lumMod val="95000"/>
            </a:schemeClr>
          </a:solidFill>
        </p:spPr>
        <p:txBody>
          <a:bodyPr tIns="1116000" rIns="0" rtlCol="0" anchor="t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000" y="3163899"/>
            <a:ext cx="4860000" cy="1800000"/>
          </a:xfrm>
          <a:solidFill>
            <a:schemeClr val="bg1"/>
          </a:solidFill>
          <a:ln>
            <a:noFill/>
          </a:ln>
        </p:spPr>
        <p:txBody>
          <a:bodyPr lIns="180000" tIns="72000" rIns="180000" bIns="72000" rtlCol="0" anchor="ctr"/>
          <a:lstStyle>
            <a:lvl1pPr algn="l"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Заголовок титульного слайда 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0" y="5119698"/>
            <a:ext cx="4860000" cy="836602"/>
          </a:xfrm>
          <a:solidFill>
            <a:schemeClr val="bg1"/>
          </a:solidFill>
        </p:spPr>
        <p:txBody>
          <a:bodyPr lIns="180000" tIns="72000" rIns="180000" bIns="72000" rtlCol="0" anchor="ctr"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114E411-DCD8-47C4-8385-C03FBB18B180}"/>
              </a:ext>
            </a:extLst>
          </p:cNvPr>
          <p:cNvSpPr/>
          <p:nvPr userDrawn="1"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BF3746-E60B-4321-998E-07F04440CEAC}"/>
              </a:ext>
            </a:extLst>
          </p:cNvPr>
          <p:cNvSpPr/>
          <p:nvPr userDrawn="1"/>
        </p:nvSpPr>
        <p:spPr>
          <a:xfrm>
            <a:off x="0" y="6780458"/>
            <a:ext cx="12204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5F0423-B6EE-42FD-9306-5E965142C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E01B6-FB5C-471B-B95B-DB3DC8A0E4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5CA0D6D2-4DA0-4AEE-95C1-E8BDD051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AF8E62C6-0CCA-4909-AE69-A32ED6AC06B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423F09E-5021-4E1D-A4A8-174F779F2749}"/>
              </a:ext>
            </a:extLst>
          </p:cNvPr>
          <p:cNvSpPr>
            <a:spLocks noGrp="1"/>
          </p:cNvSpPr>
          <p:nvPr>
            <p:ph sz="half" idx="29"/>
          </p:nvPr>
        </p:nvSpPr>
        <p:spPr>
          <a:xfrm>
            <a:off x="1790100" y="2701131"/>
            <a:ext cx="3546675" cy="28281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7C3D0F0-8880-4132-9B6F-33B2D743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100" y="2701131"/>
            <a:ext cx="3546675" cy="2828138"/>
          </a:xfrm>
        </p:spPr>
        <p:txBody>
          <a:bodyPr rtlCol="0"/>
          <a:lstStyle>
            <a:lvl1pPr>
              <a:buClr>
                <a:schemeClr val="accent1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1">
                  <a:lumMod val="50000"/>
                </a:schemeClr>
              </a:buClr>
              <a:defRPr/>
            </a:lvl3pPr>
            <a:lvl4pPr>
              <a:buClr>
                <a:schemeClr val="accent1">
                  <a:lumMod val="50000"/>
                </a:schemeClr>
              </a:buClr>
              <a:defRPr/>
            </a:lvl4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9CBDEF46-1F51-42D2-A43C-36A28ECB340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93079" y="1728000"/>
            <a:ext cx="3554451" cy="735800"/>
          </a:xfrm>
          <a:noFill/>
        </p:spPr>
        <p:txBody>
          <a:bodyPr rtlCol="0" anchor="t"/>
          <a:lstStyle>
            <a:lvl1pPr marL="0" indent="0" algn="l">
              <a:buNone/>
              <a:defRPr sz="54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11" name="Текст 4">
            <a:extLst>
              <a:ext uri="{FF2B5EF4-FFF2-40B4-BE49-F238E27FC236}">
                <a16:creationId xmlns:a16="http://schemas.microsoft.com/office/drawing/2014/main" id="{9CA11096-D31C-4BD0-AFF9-7575C5E8E52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655762" y="1722438"/>
            <a:ext cx="3538517" cy="735749"/>
          </a:xfrm>
        </p:spPr>
        <p:txBody>
          <a:bodyPr rtlCol="0" anchor="t"/>
          <a:lstStyle>
            <a:lvl1pPr marL="0" indent="0">
              <a:buNone/>
              <a:defRPr sz="5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6438B210-DE07-4BDD-BDB3-2A3DF619BED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859785" y="1722438"/>
            <a:ext cx="735013" cy="735012"/>
          </a:xfrm>
        </p:spPr>
        <p:txBody>
          <a:bodyPr rtlCol="0" anchor="ctr"/>
          <a:lstStyle>
            <a:lvl1pPr marL="0" indent="0" algn="ctr">
              <a:buNone/>
              <a:defRPr sz="1000" i="1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2" name="Рисунок 3">
            <a:extLst>
              <a:ext uri="{FF2B5EF4-FFF2-40B4-BE49-F238E27FC236}">
                <a16:creationId xmlns:a16="http://schemas.microsoft.com/office/drawing/2014/main" id="{FAD6E0EA-E35F-4E2B-869F-7A912C4CB629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722468" y="1722438"/>
            <a:ext cx="735013" cy="735012"/>
          </a:xfrm>
        </p:spPr>
        <p:txBody>
          <a:bodyPr rtlCol="0" anchor="ctr"/>
          <a:lstStyle>
            <a:lvl1pPr marL="0" indent="0" algn="ctr">
              <a:buNone/>
              <a:defRPr sz="1000" i="1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28516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3">
            <a:extLst>
              <a:ext uri="{FF2B5EF4-FFF2-40B4-BE49-F238E27FC236}">
                <a16:creationId xmlns:a16="http://schemas.microsoft.com/office/drawing/2014/main" id="{72C502DE-CADD-4CC1-972E-20071995502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93150"/>
            <a:ext cx="4348065" cy="434806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Название раздела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19BE8230-B656-44E2-9319-E1464125040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21084" y="1949641"/>
            <a:ext cx="3635083" cy="363508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ru-RU" noProof="0" dirty="0"/>
              <a:t>Название раздела</a:t>
            </a:r>
          </a:p>
        </p:txBody>
      </p:sp>
      <p:sp>
        <p:nvSpPr>
          <p:cNvPr id="15" name="Текст 9">
            <a:extLst>
              <a:ext uri="{FF2B5EF4-FFF2-40B4-BE49-F238E27FC236}">
                <a16:creationId xmlns:a16="http://schemas.microsoft.com/office/drawing/2014/main" id="{8F1CA0D5-06FF-4D1F-B534-1DFFCB23EA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207063"/>
            <a:ext cx="3120238" cy="312023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ru-RU" noProof="0" dirty="0"/>
              <a:t>Название раздела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AF8E62C6-0CCA-4909-AE69-A32ED6AC06B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16" name="Текст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58929" y="2205688"/>
            <a:ext cx="2811618" cy="1440000"/>
          </a:xfrm>
          <a:prstGeom prst="rect">
            <a:avLst/>
          </a:prstGeom>
          <a:noFill/>
        </p:spPr>
        <p:txBody>
          <a:bodyPr rtlCol="0"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6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17" name="Текст 9">
            <a:extLst>
              <a:ext uri="{FF2B5EF4-FFF2-40B4-BE49-F238E27FC236}">
                <a16:creationId xmlns:a16="http://schemas.microsoft.com/office/drawing/2014/main" id="{4E9F4FE1-F54C-4B3C-9CED-6C3058B0035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32816" y="2205688"/>
            <a:ext cx="2811618" cy="14400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6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66700" lvl="0" indent="-266700" algn="ctr" rtl="0"/>
            <a:r>
              <a:rPr lang="ru-RU" noProof="0" dirty="0"/>
              <a:t>2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id="{26328AB3-6C8E-4BB6-9C01-852150BDFE1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47101" y="2205688"/>
            <a:ext cx="2597043" cy="14400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6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66700" lvl="0" indent="-266700" algn="ctr" rtl="0"/>
            <a:r>
              <a:rPr lang="ru-RU" noProof="0" dirty="0"/>
              <a:t>3</a:t>
            </a:r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id="{B1F9D630-F36F-43B5-B6A8-62245E084CA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074738" y="4243333"/>
            <a:ext cx="1980000" cy="72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раздела</a:t>
            </a:r>
          </a:p>
        </p:txBody>
      </p:sp>
      <p:sp>
        <p:nvSpPr>
          <p:cNvPr id="20" name="Текст 5">
            <a:extLst>
              <a:ext uri="{FF2B5EF4-FFF2-40B4-BE49-F238E27FC236}">
                <a16:creationId xmlns:a16="http://schemas.microsoft.com/office/drawing/2014/main" id="{7488A707-03CD-495D-B761-9F9DAE92C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8625" y="4243333"/>
            <a:ext cx="1980000" cy="72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Описание раздела</a:t>
            </a:r>
          </a:p>
        </p:txBody>
      </p:sp>
      <p:sp>
        <p:nvSpPr>
          <p:cNvPr id="21" name="Текст 9">
            <a:extLst>
              <a:ext uri="{FF2B5EF4-FFF2-40B4-BE49-F238E27FC236}">
                <a16:creationId xmlns:a16="http://schemas.microsoft.com/office/drawing/2014/main" id="{99A33CFC-3C95-43CD-92E8-05A5E6D98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08600" y="4243333"/>
            <a:ext cx="1980000" cy="72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Описание раздела</a:t>
            </a:r>
          </a:p>
        </p:txBody>
      </p: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047CF562-A700-49C4-A50C-2A49B19BC7BF}"/>
              </a:ext>
            </a:extLst>
          </p:cNvPr>
          <p:cNvSpPr txBox="1">
            <a:spLocks/>
          </p:cNvSpPr>
          <p:nvPr userDrawn="1"/>
        </p:nvSpPr>
        <p:spPr>
          <a:xfrm>
            <a:off x="4921084" y="2993698"/>
            <a:ext cx="317688" cy="1544221"/>
          </a:xfrm>
          <a:custGeom>
            <a:avLst/>
            <a:gdLst>
              <a:gd name="connsiteX0" fmla="*/ 173971 w 317688"/>
              <a:gd name="connsiteY0" fmla="*/ 0 h 1544221"/>
              <a:gd name="connsiteX1" fmla="*/ 219948 w 317688"/>
              <a:gd name="connsiteY1" fmla="*/ 125619 h 1544221"/>
              <a:gd name="connsiteX2" fmla="*/ 317688 w 317688"/>
              <a:gd name="connsiteY2" fmla="*/ 772110 h 1544221"/>
              <a:gd name="connsiteX3" fmla="*/ 219948 w 317688"/>
              <a:gd name="connsiteY3" fmla="*/ 1418601 h 1544221"/>
              <a:gd name="connsiteX4" fmla="*/ 173971 w 317688"/>
              <a:gd name="connsiteY4" fmla="*/ 1544221 h 1544221"/>
              <a:gd name="connsiteX5" fmla="*/ 142832 w 317688"/>
              <a:gd name="connsiteY5" fmla="*/ 1479580 h 1544221"/>
              <a:gd name="connsiteX6" fmla="*/ 0 w 317688"/>
              <a:gd name="connsiteY6" fmla="*/ 772110 h 1544221"/>
              <a:gd name="connsiteX7" fmla="*/ 142832 w 317688"/>
              <a:gd name="connsiteY7" fmla="*/ 64641 h 154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688" h="1544221">
                <a:moveTo>
                  <a:pt x="173971" y="0"/>
                </a:moveTo>
                <a:lnTo>
                  <a:pt x="219948" y="125619"/>
                </a:lnTo>
                <a:cubicBezTo>
                  <a:pt x="283469" y="329846"/>
                  <a:pt x="317688" y="546982"/>
                  <a:pt x="317688" y="772110"/>
                </a:cubicBezTo>
                <a:cubicBezTo>
                  <a:pt x="317688" y="997239"/>
                  <a:pt x="283469" y="1214375"/>
                  <a:pt x="219948" y="1418601"/>
                </a:cubicBezTo>
                <a:lnTo>
                  <a:pt x="173971" y="1544221"/>
                </a:lnTo>
                <a:lnTo>
                  <a:pt x="142832" y="1479580"/>
                </a:lnTo>
                <a:cubicBezTo>
                  <a:pt x="50859" y="1262132"/>
                  <a:pt x="0" y="1023060"/>
                  <a:pt x="0" y="772110"/>
                </a:cubicBezTo>
                <a:cubicBezTo>
                  <a:pt x="0" y="521160"/>
                  <a:pt x="50859" y="282088"/>
                  <a:pt x="142832" y="64641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Calibri" panose="020F0502020204030204" pitchFamily="34" charset="0"/>
              <a:buNone/>
              <a:defRPr lang="en-ZA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ru-RU" noProof="0" dirty="0"/>
          </a:p>
        </p:txBody>
      </p:sp>
      <p:sp>
        <p:nvSpPr>
          <p:cNvPr id="26" name="Надпись 25">
            <a:extLst>
              <a:ext uri="{FF2B5EF4-FFF2-40B4-BE49-F238E27FC236}">
                <a16:creationId xmlns:a16="http://schemas.microsoft.com/office/drawing/2014/main" id="{594DA0E5-4933-41D4-8C7B-70093A9DB34D}"/>
              </a:ext>
            </a:extLst>
          </p:cNvPr>
          <p:cNvSpPr txBox="1">
            <a:spLocks/>
          </p:cNvSpPr>
          <p:nvPr userDrawn="1"/>
        </p:nvSpPr>
        <p:spPr>
          <a:xfrm>
            <a:off x="8238481" y="3054203"/>
            <a:ext cx="317687" cy="1423210"/>
          </a:xfrm>
          <a:custGeom>
            <a:avLst/>
            <a:gdLst>
              <a:gd name="connsiteX0" fmla="*/ 172863 w 317687"/>
              <a:gd name="connsiteY0" fmla="*/ 0 h 1423210"/>
              <a:gd name="connsiteX1" fmla="*/ 174856 w 317687"/>
              <a:gd name="connsiteY1" fmla="*/ 4136 h 1423210"/>
              <a:gd name="connsiteX2" fmla="*/ 317687 w 317687"/>
              <a:gd name="connsiteY2" fmla="*/ 711605 h 1423210"/>
              <a:gd name="connsiteX3" fmla="*/ 174856 w 317687"/>
              <a:gd name="connsiteY3" fmla="*/ 1419075 h 1423210"/>
              <a:gd name="connsiteX4" fmla="*/ 172864 w 317687"/>
              <a:gd name="connsiteY4" fmla="*/ 1423210 h 1423210"/>
              <a:gd name="connsiteX5" fmla="*/ 122602 w 317687"/>
              <a:gd name="connsiteY5" fmla="*/ 1318873 h 1423210"/>
              <a:gd name="connsiteX6" fmla="*/ 0 w 317687"/>
              <a:gd name="connsiteY6" fmla="*/ 711604 h 1423210"/>
              <a:gd name="connsiteX7" fmla="*/ 122602 w 317687"/>
              <a:gd name="connsiteY7" fmla="*/ 104335 h 142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687" h="1423210">
                <a:moveTo>
                  <a:pt x="172863" y="0"/>
                </a:moveTo>
                <a:lnTo>
                  <a:pt x="174856" y="4136"/>
                </a:lnTo>
                <a:cubicBezTo>
                  <a:pt x="266828" y="221583"/>
                  <a:pt x="317687" y="460655"/>
                  <a:pt x="317687" y="711605"/>
                </a:cubicBezTo>
                <a:cubicBezTo>
                  <a:pt x="317687" y="962555"/>
                  <a:pt x="266828" y="1201627"/>
                  <a:pt x="174856" y="1419075"/>
                </a:cubicBezTo>
                <a:lnTo>
                  <a:pt x="172864" y="1423210"/>
                </a:lnTo>
                <a:lnTo>
                  <a:pt x="122602" y="1318873"/>
                </a:lnTo>
                <a:cubicBezTo>
                  <a:pt x="43656" y="1132223"/>
                  <a:pt x="0" y="927012"/>
                  <a:pt x="0" y="711604"/>
                </a:cubicBezTo>
                <a:cubicBezTo>
                  <a:pt x="0" y="496197"/>
                  <a:pt x="43656" y="290985"/>
                  <a:pt x="122602" y="104335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Calibri" panose="020F0502020204030204" pitchFamily="34" charset="0"/>
              <a:buNone/>
              <a:defRPr lang="en-ZA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57514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влево-вправо 2">
            <a:extLst>
              <a:ext uri="{FF2B5EF4-FFF2-40B4-BE49-F238E27FC236}">
                <a16:creationId xmlns:a16="http://schemas.microsoft.com/office/drawing/2014/main" id="{CFAEDCAA-CDC7-47ED-A380-37E6ACCA8560}"/>
              </a:ext>
            </a:extLst>
          </p:cNvPr>
          <p:cNvSpPr/>
          <p:nvPr userDrawn="1"/>
        </p:nvSpPr>
        <p:spPr>
          <a:xfrm>
            <a:off x="388279" y="3558496"/>
            <a:ext cx="11415443" cy="97190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Стрелка: влево-вправо 13">
            <a:extLst>
              <a:ext uri="{FF2B5EF4-FFF2-40B4-BE49-F238E27FC236}">
                <a16:creationId xmlns:a16="http://schemas.microsoft.com/office/drawing/2014/main" id="{F9300B0F-E539-42E5-B7E4-21E21637BA8D}"/>
              </a:ext>
            </a:extLst>
          </p:cNvPr>
          <p:cNvSpPr/>
          <p:nvPr userDrawn="1"/>
        </p:nvSpPr>
        <p:spPr>
          <a:xfrm rot="5400000">
            <a:off x="3772822" y="3576211"/>
            <a:ext cx="4652357" cy="97190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09000" y="951013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Надпись квадранта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9000" y="6046600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Надпись квадранта</a:t>
            </a:r>
          </a:p>
        </p:txBody>
      </p:sp>
      <p:sp>
        <p:nvSpPr>
          <p:cNvPr id="12" name="Текст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260393"/>
            <a:ext cx="1980000" cy="252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Надпись квадранта</a:t>
            </a:r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260393"/>
            <a:ext cx="1980000" cy="252000"/>
          </a:xfr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Надпись квадранта</a:t>
            </a:r>
          </a:p>
        </p:txBody>
      </p:sp>
    </p:spTree>
    <p:extLst>
      <p:ext uri="{BB962C8B-B14F-4D97-AF65-F5344CB8AC3E}">
        <p14:creationId xmlns:p14="http://schemas.microsoft.com/office/powerpoint/2010/main" val="431150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9C2BB107-6CD7-47EE-9C59-5345A7F63B0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3103194D-3DB5-46F8-9ACE-B2B142B87BE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94569" y="2673626"/>
            <a:ext cx="2975206" cy="3269974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 rtlCol="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3569837A-DE3B-4C2A-B811-BCC93B8681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14397" y="2673626"/>
            <a:ext cx="2975206" cy="3269974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 rtlCol="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A914D45E-73D5-4807-A6F8-1A996A31F7F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434225" y="2673626"/>
            <a:ext cx="2975206" cy="3269974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 rtlCol="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20206252-95E9-4C8F-8EB4-26F27AC6FB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94569" y="1728000"/>
            <a:ext cx="2975206" cy="720000"/>
          </a:xfrm>
          <a:noFill/>
          <a:ln w="28575">
            <a:noFill/>
          </a:ln>
        </p:spPr>
        <p:txBody>
          <a:bodyPr lIns="108000" tIns="36000" rIns="108000" bIns="36000" rtlCol="0" anchor="ctr"/>
          <a:lstStyle>
            <a:lvl1pPr marL="0" indent="0" algn="ctr">
              <a:buNone/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1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9256C163-60A0-49AC-9FEA-A56ACF30FA3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4397" y="1728000"/>
            <a:ext cx="2975206" cy="720000"/>
          </a:xfrm>
          <a:noFill/>
          <a:ln w="28575">
            <a:noFill/>
          </a:ln>
        </p:spPr>
        <p:txBody>
          <a:bodyPr lIns="108000" tIns="36000" rIns="108000" bIns="36000" rtlCol="0" anchor="ctr"/>
          <a:lstStyle>
            <a:lvl1pPr marL="0" indent="0" algn="ctr">
              <a:buNone/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2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FAF68729-4DB7-4514-BF22-9950FB3ECC3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434225" y="1728000"/>
            <a:ext cx="2975206" cy="720000"/>
          </a:xfrm>
          <a:noFill/>
          <a:ln w="28575">
            <a:noFill/>
          </a:ln>
        </p:spPr>
        <p:txBody>
          <a:bodyPr lIns="108000" tIns="36000" rIns="108000" bIns="36000" rtlCol="0" anchor="ctr"/>
          <a:lstStyle>
            <a:lvl1pPr marL="0" indent="0" algn="ctr">
              <a:buNone/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3</a:t>
            </a:r>
          </a:p>
        </p:txBody>
      </p:sp>
      <p:sp>
        <p:nvSpPr>
          <p:cNvPr id="14" name="Прямоугольник 6">
            <a:extLst>
              <a:ext uri="{FF2B5EF4-FFF2-40B4-BE49-F238E27FC236}">
                <a16:creationId xmlns:a16="http://schemas.microsoft.com/office/drawing/2014/main" id="{567F4AE9-9C59-4A3C-9E27-EFC9EE499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568" y="2344813"/>
            <a:ext cx="2975207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Прямоугольник 6">
            <a:extLst>
              <a:ext uri="{FF2B5EF4-FFF2-40B4-BE49-F238E27FC236}">
                <a16:creationId xmlns:a16="http://schemas.microsoft.com/office/drawing/2014/main" id="{3DA09F5A-AF46-4646-A84F-35C1002AF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794568" y="1656000"/>
            <a:ext cx="2975207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Прямоугольник 6">
            <a:extLst>
              <a:ext uri="{FF2B5EF4-FFF2-40B4-BE49-F238E27FC236}">
                <a16:creationId xmlns:a16="http://schemas.microsoft.com/office/drawing/2014/main" id="{36D8447C-AA9F-491F-8EE4-A151146D1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8396" y="2344813"/>
            <a:ext cx="2975207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рямоугольник 6">
            <a:extLst>
              <a:ext uri="{FF2B5EF4-FFF2-40B4-BE49-F238E27FC236}">
                <a16:creationId xmlns:a16="http://schemas.microsoft.com/office/drawing/2014/main" id="{826B47AC-1601-4AA8-BEB3-930A9A37F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4608396" y="1656000"/>
            <a:ext cx="2975207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Прямоугольник 6">
            <a:extLst>
              <a:ext uri="{FF2B5EF4-FFF2-40B4-BE49-F238E27FC236}">
                <a16:creationId xmlns:a16="http://schemas.microsoft.com/office/drawing/2014/main" id="{EFC9E01C-1D66-47F5-B8D1-BF6041620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34225" y="2344813"/>
            <a:ext cx="2975207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ик 6">
            <a:extLst>
              <a:ext uri="{FF2B5EF4-FFF2-40B4-BE49-F238E27FC236}">
                <a16:creationId xmlns:a16="http://schemas.microsoft.com/office/drawing/2014/main" id="{9F5FC000-6DCF-4A02-B144-CC77E752D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8434225" y="1656000"/>
            <a:ext cx="2975207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pic>
        <p:nvPicPr>
          <p:cNvPr id="20" name="Графический объект 19" descr="Стрелка вправо">
            <a:extLst>
              <a:ext uri="{FF2B5EF4-FFF2-40B4-BE49-F238E27FC236}">
                <a16:creationId xmlns:a16="http://schemas.microsoft.com/office/drawing/2014/main" id="{74A090BA-639F-4C16-9838-60A32BE3A1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081865" y="3932250"/>
            <a:ext cx="220441" cy="376363"/>
          </a:xfrm>
          <a:prstGeom prst="rect">
            <a:avLst/>
          </a:prstGeom>
        </p:spPr>
      </p:pic>
      <p:pic>
        <p:nvPicPr>
          <p:cNvPr id="21" name="Графический объект 20" descr="Стрелка вправо">
            <a:extLst>
              <a:ext uri="{FF2B5EF4-FFF2-40B4-BE49-F238E27FC236}">
                <a16:creationId xmlns:a16="http://schemas.microsoft.com/office/drawing/2014/main" id="{DF58D762-A719-4FC3-BF9E-7B858F0D91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7901693" y="3932250"/>
            <a:ext cx="220441" cy="3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349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9C2BB107-6CD7-47EE-9C59-5345A7F63B0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9" name="Текст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6466" y="4173151"/>
            <a:ext cx="608493" cy="201776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980666" y="4173151"/>
            <a:ext cx="608493" cy="201776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8" name="Текст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19" name="Текст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0" name="Текст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7" name="Текст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9" name="Текст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2" name="Текст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724159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5" name="Текст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элемента</a:t>
            </a:r>
          </a:p>
        </p:txBody>
      </p:sp>
      <p:sp>
        <p:nvSpPr>
          <p:cNvPr id="36" name="Текст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12717" y="2505005"/>
            <a:ext cx="1690417" cy="224670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месяц, год</a:t>
            </a:r>
          </a:p>
        </p:txBody>
      </p:sp>
      <p:sp>
        <p:nvSpPr>
          <p:cNvPr id="37" name="Стрелка: вправо 36">
            <a:extLst>
              <a:ext uri="{FF2B5EF4-FFF2-40B4-BE49-F238E27FC236}">
                <a16:creationId xmlns:a16="http://schemas.microsoft.com/office/drawing/2014/main" id="{A21A7A3E-FAE9-412E-9085-C5396DD58558}"/>
              </a:ext>
            </a:extLst>
          </p:cNvPr>
          <p:cNvSpPr/>
          <p:nvPr userDrawn="1"/>
        </p:nvSpPr>
        <p:spPr>
          <a:xfrm>
            <a:off x="388279" y="4008086"/>
            <a:ext cx="11415443" cy="97190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82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9C2BB107-6CD7-47EE-9C59-5345A7F63B0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8" name="Рисунок 4">
            <a:extLst>
              <a:ext uri="{FF2B5EF4-FFF2-40B4-BE49-F238E27FC236}">
                <a16:creationId xmlns:a16="http://schemas.microsoft.com/office/drawing/2014/main" id="{85FDB45C-8129-42FD-85BB-977F66FEA7E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2915" y="2319681"/>
            <a:ext cx="1352367" cy="1352367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5BC675B-B0CF-41E3-9A61-5C9C818586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55970" y="2319681"/>
            <a:ext cx="1703313" cy="701538"/>
          </a:xfrm>
        </p:spPr>
        <p:txBody>
          <a:bodyPr rtlCol="0" anchor="t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id="{B199D9B2-D8DF-4F6F-9076-9976C85EA4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2915" y="3800064"/>
            <a:ext cx="3246368" cy="180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F83D3F97-C129-418E-B4E5-27919687902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55970" y="3055171"/>
            <a:ext cx="1703313" cy="245885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2" name="Рисунок 4">
            <a:extLst>
              <a:ext uri="{FF2B5EF4-FFF2-40B4-BE49-F238E27FC236}">
                <a16:creationId xmlns:a16="http://schemas.microsoft.com/office/drawing/2014/main" id="{559091DF-E0B7-4867-B43C-3B02311C64A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523213" y="2319681"/>
            <a:ext cx="1352367" cy="1352367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B89D4389-4870-4BAE-B233-955685FCBC6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061985" y="2319681"/>
            <a:ext cx="1703313" cy="701538"/>
          </a:xfrm>
        </p:spPr>
        <p:txBody>
          <a:bodyPr rtlCol="0" anchor="t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27F961F7-987F-4B95-AC48-08F4331BE90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518930" y="3800064"/>
            <a:ext cx="3246368" cy="180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5" name="Текст 8">
            <a:extLst>
              <a:ext uri="{FF2B5EF4-FFF2-40B4-BE49-F238E27FC236}">
                <a16:creationId xmlns:a16="http://schemas.microsoft.com/office/drawing/2014/main" id="{586A8311-6FEF-4231-B5DD-80FA52F5272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61985" y="3055171"/>
            <a:ext cx="1703313" cy="245885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6" name="Рисунок 4">
            <a:extLst>
              <a:ext uri="{FF2B5EF4-FFF2-40B4-BE49-F238E27FC236}">
                <a16:creationId xmlns:a16="http://schemas.microsoft.com/office/drawing/2014/main" id="{A6A8345C-014C-4AD2-8529-29D0E8EECAB5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533512" y="2319681"/>
            <a:ext cx="1352367" cy="1352367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17" name="Текст 8">
            <a:extLst>
              <a:ext uri="{FF2B5EF4-FFF2-40B4-BE49-F238E27FC236}">
                <a16:creationId xmlns:a16="http://schemas.microsoft.com/office/drawing/2014/main" id="{4C771BB0-7999-4A45-A6BB-56C98E978E8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068000" y="2319681"/>
            <a:ext cx="1703313" cy="701538"/>
          </a:xfrm>
        </p:spPr>
        <p:txBody>
          <a:bodyPr rtlCol="0" anchor="t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8" name="Текст 10">
            <a:extLst>
              <a:ext uri="{FF2B5EF4-FFF2-40B4-BE49-F238E27FC236}">
                <a16:creationId xmlns:a16="http://schemas.microsoft.com/office/drawing/2014/main" id="{9FC27C2C-A218-4626-9D04-ECC36D852E8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524945" y="3800064"/>
            <a:ext cx="3246368" cy="180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id="{15F0F321-195A-45FE-9F4E-2DE6EFF480E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0068000" y="3055171"/>
            <a:ext cx="1703313" cy="245885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20" name="Прямоугольник 6">
            <a:extLst>
              <a:ext uri="{FF2B5EF4-FFF2-40B4-BE49-F238E27FC236}">
                <a16:creationId xmlns:a16="http://schemas.microsoft.com/office/drawing/2014/main" id="{A31AFB6F-80F0-4E69-8E48-7431E3898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055970" y="3514426"/>
            <a:ext cx="1703313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рямоугольник 6">
            <a:extLst>
              <a:ext uri="{FF2B5EF4-FFF2-40B4-BE49-F238E27FC236}">
                <a16:creationId xmlns:a16="http://schemas.microsoft.com/office/drawing/2014/main" id="{115CE1DD-8B35-4422-9BB1-DB18FB6B5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61985" y="3514426"/>
            <a:ext cx="1703313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рямоугольник 6">
            <a:extLst>
              <a:ext uri="{FF2B5EF4-FFF2-40B4-BE49-F238E27FC236}">
                <a16:creationId xmlns:a16="http://schemas.microsoft.com/office/drawing/2014/main" id="{C174B088-E2BB-4A47-A4CE-403CAE014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67999" y="3514426"/>
            <a:ext cx="1703313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8642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9C2BB107-6CD7-47EE-9C59-5345A7F63B0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8" name="Текст 8">
            <a:extLst>
              <a:ext uri="{FF2B5EF4-FFF2-40B4-BE49-F238E27FC236}">
                <a16:creationId xmlns:a16="http://schemas.microsoft.com/office/drawing/2014/main" id="{6B292F32-22A3-4DBC-93C9-F66C5F87D4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4113808"/>
            <a:ext cx="1620000" cy="63155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9" name="Текст 10">
            <a:extLst>
              <a:ext uri="{FF2B5EF4-FFF2-40B4-BE49-F238E27FC236}">
                <a16:creationId xmlns:a16="http://schemas.microsoft.com/office/drawing/2014/main" id="{2AE8CF21-3DA6-45E6-9CB4-F48688C3B74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4797591"/>
            <a:ext cx="1620000" cy="72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3FBB809B-C7A4-40BB-A5F6-0692C7B3E74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375703" y="4113808"/>
            <a:ext cx="1620000" cy="63155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822DE8D-141C-4FC8-8690-DC699987557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375703" y="4797591"/>
            <a:ext cx="1620000" cy="72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id="{8BFF2A50-B1BC-445F-AAF4-5EF044B5B21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19606" y="4113808"/>
            <a:ext cx="1620000" cy="63155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50ED32C1-427F-4852-93EF-04246DAB6E0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319606" y="4797591"/>
            <a:ext cx="1620000" cy="72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id="{4B8DDBCF-B9FF-412C-BB0A-F20DF81F3CC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263509" y="4113808"/>
            <a:ext cx="1620000" cy="63155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E5554625-705D-43C2-BB3F-07E4FB3A885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63509" y="4797591"/>
            <a:ext cx="1620000" cy="72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6" name="Текст 8">
            <a:extLst>
              <a:ext uri="{FF2B5EF4-FFF2-40B4-BE49-F238E27FC236}">
                <a16:creationId xmlns:a16="http://schemas.microsoft.com/office/drawing/2014/main" id="{695A6D51-51C5-4128-9C65-70256D07FEB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207412" y="4113808"/>
            <a:ext cx="1620000" cy="63155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94020390-663C-426B-A32A-7DD435D3542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207412" y="4797591"/>
            <a:ext cx="1620000" cy="72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18" name="Рисунок 15">
            <a:extLst>
              <a:ext uri="{FF2B5EF4-FFF2-40B4-BE49-F238E27FC236}">
                <a16:creationId xmlns:a16="http://schemas.microsoft.com/office/drawing/2014/main" id="{A5BFEA69-91F2-4BAB-BC3E-F4494C809953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31800" y="2246681"/>
            <a:ext cx="1620000" cy="1620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9" name="Рисунок 15">
            <a:extLst>
              <a:ext uri="{FF2B5EF4-FFF2-40B4-BE49-F238E27FC236}">
                <a16:creationId xmlns:a16="http://schemas.microsoft.com/office/drawing/2014/main" id="{4D9A8C49-F2A0-4F67-A4E0-B5FBBE0A8DFD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375703" y="2246681"/>
            <a:ext cx="1620000" cy="1620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Рисунок 15">
            <a:extLst>
              <a:ext uri="{FF2B5EF4-FFF2-40B4-BE49-F238E27FC236}">
                <a16:creationId xmlns:a16="http://schemas.microsoft.com/office/drawing/2014/main" id="{622E18C4-0DBF-4C58-A1B6-1E6A1D521733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319606" y="2246681"/>
            <a:ext cx="1620000" cy="1620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1" name="Рисунок 15">
            <a:extLst>
              <a:ext uri="{FF2B5EF4-FFF2-40B4-BE49-F238E27FC236}">
                <a16:creationId xmlns:a16="http://schemas.microsoft.com/office/drawing/2014/main" id="{0F58001D-98C8-4213-9315-4990EFFEFD8E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263509" y="2246681"/>
            <a:ext cx="1620000" cy="1620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Рисунок 15">
            <a:extLst>
              <a:ext uri="{FF2B5EF4-FFF2-40B4-BE49-F238E27FC236}">
                <a16:creationId xmlns:a16="http://schemas.microsoft.com/office/drawing/2014/main" id="{940802B1-FF22-4F45-8475-AB393E6CF883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07412" y="2246681"/>
            <a:ext cx="1620000" cy="1620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3" name="Текст 8">
            <a:extLst>
              <a:ext uri="{FF2B5EF4-FFF2-40B4-BE49-F238E27FC236}">
                <a16:creationId xmlns:a16="http://schemas.microsoft.com/office/drawing/2014/main" id="{5C2D6443-41AF-4535-B6F7-4BB6BE08976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151313" y="4113808"/>
            <a:ext cx="1620000" cy="63155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:a16="http://schemas.microsoft.com/office/drawing/2014/main" id="{A671736E-3711-4DA1-AF16-23EEC87C86C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0151313" y="4797591"/>
            <a:ext cx="1620000" cy="72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Должность</a:t>
            </a:r>
          </a:p>
        </p:txBody>
      </p:sp>
      <p:sp>
        <p:nvSpPr>
          <p:cNvPr id="25" name="Рисунок 15">
            <a:extLst>
              <a:ext uri="{FF2B5EF4-FFF2-40B4-BE49-F238E27FC236}">
                <a16:creationId xmlns:a16="http://schemas.microsoft.com/office/drawing/2014/main" id="{1FED522C-94B3-41E3-A83A-E03843DE7551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0151313" y="2246681"/>
            <a:ext cx="1620000" cy="1620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6129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0">
            <a:extLst>
              <a:ext uri="{FF2B5EF4-FFF2-40B4-BE49-F238E27FC236}">
                <a16:creationId xmlns:a16="http://schemas.microsoft.com/office/drawing/2014/main" id="{6F821722-FE34-4DE9-9836-565D865C15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778800"/>
          </a:xfrm>
          <a:solidFill>
            <a:schemeClr val="bg1">
              <a:lumMod val="95000"/>
            </a:schemeClr>
          </a:solidFill>
        </p:spPr>
        <p:txBody>
          <a:bodyPr tIns="0" rIns="540000" rtlCol="0" anchor="ctr"/>
          <a:lstStyle>
            <a:lvl1pPr marL="0" indent="0" algn="r">
              <a:buNone/>
              <a:defRPr/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BD909C6-0E9A-451D-91FD-B891A0C803D7}"/>
              </a:ext>
            </a:extLst>
          </p:cNvPr>
          <p:cNvSpPr/>
          <p:nvPr userDrawn="1"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1A9BD7F-717A-4177-BAD1-D798AE60FFD0}"/>
              </a:ext>
            </a:extLst>
          </p:cNvPr>
          <p:cNvSpPr/>
          <p:nvPr userDrawn="1"/>
        </p:nvSpPr>
        <p:spPr>
          <a:xfrm>
            <a:off x="0" y="6780458"/>
            <a:ext cx="12204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000" y="144000"/>
            <a:ext cx="4860000" cy="6480000"/>
          </a:xfrm>
          <a:solidFill>
            <a:schemeClr val="bg1"/>
          </a:solidFill>
          <a:ln>
            <a:noFill/>
          </a:ln>
        </p:spPr>
        <p:txBody>
          <a:bodyPr lIns="432000" tIns="72000" rIns="288000" bIns="1404000" rtlCol="0" anchor="b"/>
          <a:lstStyle>
            <a:lvl1pPr algn="l"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Заголовок титульного слайда 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606" y="5578496"/>
            <a:ext cx="3932788" cy="750814"/>
          </a:xfrm>
          <a:noFill/>
        </p:spPr>
        <p:txBody>
          <a:bodyPr lIns="0" tIns="0" rIns="0" bIns="0" rtlCol="0" anchor="t"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63EB74F7-DC44-48B1-8EF5-BD557540B4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7606" y="764518"/>
            <a:ext cx="3932788" cy="244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54445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A0FADEC-BFBD-4A6E-B51C-B0DFD4C80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01944" y="2185851"/>
            <a:ext cx="0" cy="262730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9C2BB107-6CD7-47EE-9C59-5345A7F63B0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0D91F-8335-4C39-A703-5F4EE36875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B88685-006A-43C3-A850-F409CF02F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C95A7-836C-4CD7-8EB0-6C95903F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0">
            <a:extLst>
              <a:ext uri="{FF2B5EF4-FFF2-40B4-BE49-F238E27FC236}">
                <a16:creationId xmlns:a16="http://schemas.microsoft.com/office/drawing/2014/main" id="{6F821722-FE34-4DE9-9836-565D865C15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778800"/>
          </a:xfrm>
          <a:solidFill>
            <a:schemeClr val="bg1">
              <a:lumMod val="95000"/>
            </a:schemeClr>
          </a:solidFill>
        </p:spPr>
        <p:txBody>
          <a:bodyPr tIns="1116000" rIns="0" rtlCol="0" anchor="t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BD909C6-0E9A-451D-91FD-B891A0C803D7}"/>
              </a:ext>
            </a:extLst>
          </p:cNvPr>
          <p:cNvSpPr/>
          <p:nvPr userDrawn="1"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1A9BD7F-717A-4177-BAD1-D798AE60FFD0}"/>
              </a:ext>
            </a:extLst>
          </p:cNvPr>
          <p:cNvSpPr/>
          <p:nvPr userDrawn="1"/>
        </p:nvSpPr>
        <p:spPr>
          <a:xfrm>
            <a:off x="0" y="6780458"/>
            <a:ext cx="12204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000" y="144000"/>
            <a:ext cx="4860000" cy="6480000"/>
          </a:xfrm>
          <a:solidFill>
            <a:schemeClr val="bg1"/>
          </a:solidFill>
          <a:ln>
            <a:noFill/>
          </a:ln>
        </p:spPr>
        <p:txBody>
          <a:bodyPr lIns="432000" tIns="72000" rIns="288000" bIns="2448000" rtlCol="0" anchor="b"/>
          <a:lstStyle>
            <a:lvl1pPr algn="l"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38224" y="4504149"/>
            <a:ext cx="3349381" cy="252000"/>
          </a:xfrm>
          <a:noFill/>
        </p:spPr>
        <p:txBody>
          <a:bodyPr lIns="0" tIns="0" rIns="0" bIns="0" rtlCol="0" anchor="t"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Полное имя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FF1D51-2F23-4712-A1F0-725B32B9F4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8224" y="4908147"/>
            <a:ext cx="3349381" cy="252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Телефон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3BDABCD1-5D5B-40B2-8066-B5C93CEEC1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8631" y="5312145"/>
            <a:ext cx="3349381" cy="252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Электронная почта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8902124-F995-42DE-9ABC-A567011989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6094" y="5715370"/>
            <a:ext cx="3350644" cy="25241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Веб-сайт</a:t>
            </a:r>
          </a:p>
        </p:txBody>
      </p:sp>
    </p:spTree>
    <p:extLst>
      <p:ext uri="{BB962C8B-B14F-4D97-AF65-F5344CB8AC3E}">
        <p14:creationId xmlns:p14="http://schemas.microsoft.com/office/powerpoint/2010/main" val="3104743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74003" y="1486172"/>
            <a:ext cx="11091753" cy="360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1921078"/>
            <a:ext cx="11080492" cy="4270171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308206" y="6277243"/>
            <a:ext cx="464344" cy="400188"/>
          </a:xfrm>
          <a:prstGeom prst="roundRect">
            <a:avLst>
              <a:gd name="adj" fmla="val 9526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rtlCol="0"/>
          <a:lstStyle>
            <a:lvl1pPr>
              <a:defRPr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5889" y="629175"/>
            <a:ext cx="7105475" cy="545284"/>
          </a:xfrm>
          <a:prstGeom prst="rect">
            <a:avLst/>
          </a:prstGeom>
          <a:solidFill>
            <a:srgbClr val="C00000"/>
          </a:solidFill>
        </p:spPr>
        <p:txBody>
          <a:bodyPr rIns="108000" rtlCol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</a:t>
            </a:r>
          </a:p>
        </p:txBody>
      </p:sp>
    </p:spTree>
    <p:extLst>
      <p:ext uri="{BB962C8B-B14F-4D97-AF65-F5344CB8AC3E}">
        <p14:creationId xmlns:p14="http://schemas.microsoft.com/office/powerpoint/2010/main" val="4135019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5"/>
          <p:cNvSpPr txBox="1">
            <a:spLocks noGrp="1"/>
          </p:cNvSpPr>
          <p:nvPr>
            <p:ph type="title"/>
          </p:nvPr>
        </p:nvSpPr>
        <p:spPr>
          <a:xfrm>
            <a:off x="1191716" y="1537126"/>
            <a:ext cx="9808566" cy="24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89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body" idx="1"/>
          </p:nvPr>
        </p:nvSpPr>
        <p:spPr>
          <a:xfrm>
            <a:off x="711657" y="2272023"/>
            <a:ext cx="10768686" cy="249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77246" lvl="0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554492" lvl="1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831738" lvl="2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108984" lvl="3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1386230" lvl="4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663476" lvl="5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1940723" lvl="6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2217969" lvl="7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2495215" lvl="8" indent="-13862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ldNum" idx="12"/>
          </p:nvPr>
        </p:nvSpPr>
        <p:spPr>
          <a:xfrm>
            <a:off x="11569721" y="6184872"/>
            <a:ext cx="177527" cy="685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3104" marR="0" lvl="0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23104" marR="0" lvl="1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23104" marR="0" lvl="2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23104" marR="0" lvl="3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3104" marR="0" lvl="4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3104" marR="0" lvl="5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23104" marR="0" lvl="6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23104" marR="0" lvl="7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23104" marR="0" lvl="8" indent="0" algn="l">
              <a:lnSpc>
                <a:spcPct val="100000"/>
              </a:lnSpc>
              <a:spcBef>
                <a:spcPts val="0"/>
              </a:spcBef>
              <a:buNone/>
              <a:defRPr sz="1486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171E5E3D-6A1C-49BA-9E11-FC053AD81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013450"/>
          </a:xfrm>
          <a:solidFill>
            <a:schemeClr val="bg1">
              <a:lumMod val="95000"/>
            </a:schemeClr>
          </a:solidFill>
        </p:spPr>
        <p:txBody>
          <a:bodyPr lIns="576000" tIns="0" rIns="36000" bIns="0" rtlCol="0" anchor="ctr"/>
          <a:lstStyle>
            <a:lvl1pPr marL="0" indent="0" algn="l">
              <a:buNone/>
              <a:defRPr/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89200" y="163897"/>
            <a:ext cx="4860000" cy="5724000"/>
          </a:xfrm>
          <a:solidFill>
            <a:schemeClr val="bg1"/>
          </a:solidFill>
          <a:ln>
            <a:noFill/>
          </a:ln>
        </p:spPr>
        <p:txBody>
          <a:bodyPr lIns="432000" tIns="72000" rIns="288000" bIns="1404000" rtlCol="0" anchor="b"/>
          <a:lstStyle>
            <a:lvl1pPr algn="l"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2806" y="4837186"/>
            <a:ext cx="3932788" cy="750814"/>
          </a:xfrm>
          <a:noFill/>
        </p:spPr>
        <p:txBody>
          <a:bodyPr lIns="0" tIns="0" rIns="0" bIns="0" rtlCol="0" anchor="t"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6A6BE3-DFA9-4797-868F-D23E7118F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827C91B9-2B28-435F-8A65-9FB91CE2F7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22A84B62-AFF6-45B7-8ACB-FE91AB69BFE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52806" y="764519"/>
            <a:ext cx="3932788" cy="187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4896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54DF6A-4172-4D5F-A3ED-02BB36DE79DA}"/>
              </a:ext>
            </a:extLst>
          </p:cNvPr>
          <p:cNvSpPr/>
          <p:nvPr userDrawn="1"/>
        </p:nvSpPr>
        <p:spPr>
          <a:xfrm>
            <a:off x="0" y="0"/>
            <a:ext cx="12192000" cy="6013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89200" y="163897"/>
            <a:ext cx="4860000" cy="5724000"/>
          </a:xfrm>
          <a:solidFill>
            <a:schemeClr val="bg1"/>
          </a:solidFill>
          <a:ln>
            <a:noFill/>
          </a:ln>
        </p:spPr>
        <p:txBody>
          <a:bodyPr lIns="432000" tIns="72000" rIns="288000" bIns="1404000" rtlCol="0" anchor="b"/>
          <a:lstStyle>
            <a:lvl1pPr algn="l"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свой 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2806" y="4837186"/>
            <a:ext cx="3932788" cy="750814"/>
          </a:xfrm>
          <a:noFill/>
        </p:spPr>
        <p:txBody>
          <a:bodyPr lIns="0" tIns="0" rIns="0" bIns="0" rtlCol="0" anchor="t"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6A6BE3-DFA9-4797-868F-D23E7118F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827C91B9-2B28-435F-8A65-9FB91CE2F7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2" name="Рисунок 5">
            <a:extLst>
              <a:ext uri="{FF2B5EF4-FFF2-40B4-BE49-F238E27FC236}">
                <a16:creationId xmlns:a16="http://schemas.microsoft.com/office/drawing/2014/main" id="{3B9EDE4C-506D-4501-A8C1-766F17FB5C0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652806" y="764519"/>
            <a:ext cx="1872000" cy="187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2A359302-DDE8-41C2-8232-50B1223BEA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13594" y="764519"/>
            <a:ext cx="1872000" cy="187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B975D864-7312-481A-A5DD-E3B6C5B41B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4800" y="3327399"/>
            <a:ext cx="6350000" cy="256049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5520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8">
            <a:extLst>
              <a:ext uri="{FF2B5EF4-FFF2-40B4-BE49-F238E27FC236}">
                <a16:creationId xmlns:a16="http://schemas.microsoft.com/office/drawing/2014/main" id="{31898370-0247-41A8-AF7A-6DD67D2AED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1</a:t>
            </a:r>
          </a:p>
        </p:txBody>
      </p:sp>
      <p:sp>
        <p:nvSpPr>
          <p:cNvPr id="8" name="Текст 10">
            <a:extLst>
              <a:ext uri="{FF2B5EF4-FFF2-40B4-BE49-F238E27FC236}">
                <a16:creationId xmlns:a16="http://schemas.microsoft.com/office/drawing/2014/main" id="{697E4DC3-72E4-4678-9EB9-18EF75AE1A5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77185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2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77185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1190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3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1190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5195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4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5195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5" name="Текст 8">
            <a:extLst>
              <a:ext uri="{FF2B5EF4-FFF2-40B4-BE49-F238E27FC236}">
                <a16:creationId xmlns:a16="http://schemas.microsoft.com/office/drawing/2014/main" id="{B95692FA-0FC8-4EBA-8C23-6F85A921DB4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9200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5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id="{BFA4D6B2-D388-4538-A77C-689D93EDB69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79200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7" name="Рисунок 15">
            <a:extLst>
              <a:ext uri="{FF2B5EF4-FFF2-40B4-BE49-F238E27FC236}">
                <a16:creationId xmlns:a16="http://schemas.microsoft.com/office/drawing/2014/main" id="{9DE1E570-14DE-42F6-9DDD-49752C3ACA3B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8380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8" name="Рисунок 15">
            <a:extLst>
              <a:ext uri="{FF2B5EF4-FFF2-40B4-BE49-F238E27FC236}">
                <a16:creationId xmlns:a16="http://schemas.microsoft.com/office/drawing/2014/main" id="{43CBE128-6D8D-4605-B225-5A34FFB1F25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302385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9" name="Рисунок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536390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Рисунок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70395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1" name="Рисунок 15">
            <a:extLst>
              <a:ext uri="{FF2B5EF4-FFF2-40B4-BE49-F238E27FC236}">
                <a16:creationId xmlns:a16="http://schemas.microsoft.com/office/drawing/2014/main" id="{5B90C43A-E202-44D5-87CB-BD25DE6EF54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1004400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Текст 5">
            <a:extLst>
              <a:ext uri="{FF2B5EF4-FFF2-40B4-BE49-F238E27FC236}">
                <a16:creationId xmlns:a16="http://schemas.microsoft.com/office/drawing/2014/main" id="{AE3E6576-B268-4232-858E-037F3AFA5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23" name="Прямоугольник 6">
            <a:extLst>
              <a:ext uri="{FF2B5EF4-FFF2-40B4-BE49-F238E27FC236}">
                <a16:creationId xmlns:a16="http://schemas.microsoft.com/office/drawing/2014/main" id="{644FE3AF-A04D-4D49-BDFD-FAF66D921F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2395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Прямоугольник 6">
            <a:extLst>
              <a:ext uri="{FF2B5EF4-FFF2-40B4-BE49-F238E27FC236}">
                <a16:creationId xmlns:a16="http://schemas.microsoft.com/office/drawing/2014/main" id="{EAC46016-1B95-4163-8EAA-252BE4B86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6990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рямоугольник 6">
            <a:extLst>
              <a:ext uri="{FF2B5EF4-FFF2-40B4-BE49-F238E27FC236}">
                <a16:creationId xmlns:a16="http://schemas.microsoft.com/office/drawing/2014/main" id="{EC09029D-7190-452C-92D6-6B055D055C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380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рямоугольник 6">
            <a:extLst>
              <a:ext uri="{FF2B5EF4-FFF2-40B4-BE49-F238E27FC236}">
                <a16:creationId xmlns:a16="http://schemas.microsoft.com/office/drawing/2014/main" id="{78798274-03F6-4FD0-93AB-82A31D0A2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4385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рямоугольник 6">
            <a:extLst>
              <a:ext uri="{FF2B5EF4-FFF2-40B4-BE49-F238E27FC236}">
                <a16:creationId xmlns:a16="http://schemas.microsoft.com/office/drawing/2014/main" id="{1E3DDEC1-3507-486F-8CCF-7F1E9EB81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7800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5832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0">
            <a:extLst>
              <a:ext uri="{FF2B5EF4-FFF2-40B4-BE49-F238E27FC236}">
                <a16:creationId xmlns:a16="http://schemas.microsoft.com/office/drawing/2014/main" id="{42B3D5D2-87D3-49A6-9FA2-5D21A6486F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3999" y="143998"/>
            <a:ext cx="4680001" cy="6480000"/>
          </a:xfrm>
          <a:solidFill>
            <a:schemeClr val="bg1">
              <a:lumMod val="95000"/>
            </a:schemeClr>
          </a:solidFill>
        </p:spPr>
        <p:txBody>
          <a:bodyPr lIns="576000" tIns="0" rIns="36000" bIns="0" rtlCol="0" anchor="ctr"/>
          <a:lstStyle>
            <a:lvl1pPr marL="0" indent="0" algn="l">
              <a:buNone/>
              <a:defRPr/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900" y="432000"/>
            <a:ext cx="66601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1190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1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1190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5195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2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5195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5" name="Текст 8">
            <a:extLst>
              <a:ext uri="{FF2B5EF4-FFF2-40B4-BE49-F238E27FC236}">
                <a16:creationId xmlns:a16="http://schemas.microsoft.com/office/drawing/2014/main" id="{B95692FA-0FC8-4EBA-8C23-6F85A921DB4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9200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3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id="{BFA4D6B2-D388-4538-A77C-689D93EDB69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79200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9" name="Рисунок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536390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Рисунок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70395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1" name="Рисунок 15">
            <a:extLst>
              <a:ext uri="{FF2B5EF4-FFF2-40B4-BE49-F238E27FC236}">
                <a16:creationId xmlns:a16="http://schemas.microsoft.com/office/drawing/2014/main" id="{5B90C43A-E202-44D5-87CB-BD25DE6EF54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1004400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Текст 5">
            <a:extLst>
              <a:ext uri="{FF2B5EF4-FFF2-40B4-BE49-F238E27FC236}">
                <a16:creationId xmlns:a16="http://schemas.microsoft.com/office/drawing/2014/main" id="{AE3E6576-B268-4232-858E-037F3AFA5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1499" y="1008000"/>
            <a:ext cx="6659814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00A98AF6-5DA1-4AA4-9068-753B7B67CCD9}"/>
              </a:ext>
            </a:extLst>
          </p:cNvPr>
          <p:cNvGrpSpPr/>
          <p:nvPr userDrawn="1"/>
        </p:nvGrpSpPr>
        <p:grpSpPr>
          <a:xfrm>
            <a:off x="323999" y="323998"/>
            <a:ext cx="4320000" cy="6120000"/>
            <a:chOff x="180000" y="180000"/>
            <a:chExt cx="4330700" cy="6292683"/>
          </a:xfrm>
        </p:grpSpPr>
        <p:sp>
          <p:nvSpPr>
            <p:cNvPr id="26" name="Прямоугольник 6">
              <a:extLst>
                <a:ext uri="{FF2B5EF4-FFF2-40B4-BE49-F238E27FC236}">
                  <a16:creationId xmlns:a16="http://schemas.microsoft.com/office/drawing/2014/main" id="{610C6BE2-3871-4E51-920D-2E1F13FA22D4}"/>
                </a:ext>
              </a:extLst>
            </p:cNvPr>
            <p:cNvSpPr/>
            <p:nvPr/>
          </p:nvSpPr>
          <p:spPr>
            <a:xfrm>
              <a:off x="180000" y="6290249"/>
              <a:ext cx="4330700" cy="182434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7" name="Прямоугольник 6">
              <a:extLst>
                <a:ext uri="{FF2B5EF4-FFF2-40B4-BE49-F238E27FC236}">
                  <a16:creationId xmlns:a16="http://schemas.microsoft.com/office/drawing/2014/main" id="{409F8537-0917-49A4-B9A1-0B68ED60DF2C}"/>
                </a:ext>
              </a:extLst>
            </p:cNvPr>
            <p:cNvSpPr/>
            <p:nvPr/>
          </p:nvSpPr>
          <p:spPr>
            <a:xfrm flipV="1">
              <a:off x="180000" y="180000"/>
              <a:ext cx="4330700" cy="182434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4" name="Прямоугольник 6">
            <a:extLst>
              <a:ext uri="{FF2B5EF4-FFF2-40B4-BE49-F238E27FC236}">
                <a16:creationId xmlns:a16="http://schemas.microsoft.com/office/drawing/2014/main" id="{3E24480B-1EA1-4618-A14A-DFF8FA263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7800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рямоугольник 6">
            <a:extLst>
              <a:ext uri="{FF2B5EF4-FFF2-40B4-BE49-F238E27FC236}">
                <a16:creationId xmlns:a16="http://schemas.microsoft.com/office/drawing/2014/main" id="{043B620A-4118-4E00-9D79-5BD4C87DC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2395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рямоугольник 6">
            <a:extLst>
              <a:ext uri="{FF2B5EF4-FFF2-40B4-BE49-F238E27FC236}">
                <a16:creationId xmlns:a16="http://schemas.microsoft.com/office/drawing/2014/main" id="{612097E6-9559-4AEF-968E-6C2F89163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69900" y="3629494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6864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0">
            <a:extLst>
              <a:ext uri="{FF2B5EF4-FFF2-40B4-BE49-F238E27FC236}">
                <a16:creationId xmlns:a16="http://schemas.microsoft.com/office/drawing/2014/main" id="{42B3D5D2-87D3-49A6-9FA2-5D21A6486F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3999" y="143998"/>
            <a:ext cx="4680001" cy="6480000"/>
          </a:xfrm>
          <a:solidFill>
            <a:schemeClr val="bg1">
              <a:lumMod val="95000"/>
            </a:schemeClr>
          </a:solidFill>
        </p:spPr>
        <p:txBody>
          <a:bodyPr lIns="576000" tIns="0" rIns="36000" bIns="0" rtlCol="0" anchor="ctr"/>
          <a:lstStyle>
            <a:lvl1pPr marL="0" indent="0" algn="l">
              <a:buNone/>
              <a:defRPr/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900" y="432000"/>
            <a:ext cx="66601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502388" y="2233079"/>
            <a:ext cx="1872000" cy="360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1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502388" y="2721591"/>
            <a:ext cx="1872000" cy="36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899313" y="2233079"/>
            <a:ext cx="1872000" cy="360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2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899313" y="2721591"/>
            <a:ext cx="1872000" cy="36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9" name="Рисунок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5130008" y="2233079"/>
            <a:ext cx="1219835" cy="1219835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Рисунок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8526933" y="2233079"/>
            <a:ext cx="1219835" cy="1219835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Текст 5">
            <a:extLst>
              <a:ext uri="{FF2B5EF4-FFF2-40B4-BE49-F238E27FC236}">
                <a16:creationId xmlns:a16="http://schemas.microsoft.com/office/drawing/2014/main" id="{AE3E6576-B268-4232-858E-037F3AFA5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1499" y="1008000"/>
            <a:ext cx="6659814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00A98AF6-5DA1-4AA4-9068-753B7B67CCD9}"/>
              </a:ext>
            </a:extLst>
          </p:cNvPr>
          <p:cNvGrpSpPr/>
          <p:nvPr userDrawn="1"/>
        </p:nvGrpSpPr>
        <p:grpSpPr>
          <a:xfrm>
            <a:off x="323999" y="323998"/>
            <a:ext cx="4320000" cy="6120000"/>
            <a:chOff x="180000" y="180000"/>
            <a:chExt cx="4330700" cy="6292683"/>
          </a:xfrm>
        </p:grpSpPr>
        <p:sp>
          <p:nvSpPr>
            <p:cNvPr id="26" name="Прямоугольник 6">
              <a:extLst>
                <a:ext uri="{FF2B5EF4-FFF2-40B4-BE49-F238E27FC236}">
                  <a16:creationId xmlns:a16="http://schemas.microsoft.com/office/drawing/2014/main" id="{610C6BE2-3871-4E51-920D-2E1F13FA22D4}"/>
                </a:ext>
              </a:extLst>
            </p:cNvPr>
            <p:cNvSpPr/>
            <p:nvPr/>
          </p:nvSpPr>
          <p:spPr>
            <a:xfrm>
              <a:off x="180000" y="6290249"/>
              <a:ext cx="4330700" cy="182434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7" name="Прямоугольник 6">
              <a:extLst>
                <a:ext uri="{FF2B5EF4-FFF2-40B4-BE49-F238E27FC236}">
                  <a16:creationId xmlns:a16="http://schemas.microsoft.com/office/drawing/2014/main" id="{409F8537-0917-49A4-B9A1-0B68ED60DF2C}"/>
                </a:ext>
              </a:extLst>
            </p:cNvPr>
            <p:cNvSpPr/>
            <p:nvPr/>
          </p:nvSpPr>
          <p:spPr>
            <a:xfrm flipV="1">
              <a:off x="180000" y="180000"/>
              <a:ext cx="4330700" cy="182434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3" name="Текст 8">
            <a:extLst>
              <a:ext uri="{FF2B5EF4-FFF2-40B4-BE49-F238E27FC236}">
                <a16:creationId xmlns:a16="http://schemas.microsoft.com/office/drawing/2014/main" id="{88A88076-4208-4A97-A015-3DFBFCC94A7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502388" y="3859797"/>
            <a:ext cx="1872000" cy="360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1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id="{C0468E64-5403-40FE-84BE-184FCF30EA3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02388" y="4348309"/>
            <a:ext cx="1872000" cy="36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35" name="Текст 8">
            <a:extLst>
              <a:ext uri="{FF2B5EF4-FFF2-40B4-BE49-F238E27FC236}">
                <a16:creationId xmlns:a16="http://schemas.microsoft.com/office/drawing/2014/main" id="{D0CF6241-B0D3-4D20-B605-DD302BA1D6C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899313" y="3859797"/>
            <a:ext cx="1872000" cy="360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2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id="{711DB09A-A42D-4902-AF3E-5D0DC168C28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899313" y="4348309"/>
            <a:ext cx="1872000" cy="360000"/>
          </a:xfrm>
        </p:spPr>
        <p:txBody>
          <a:bodyPr rtlCol="0"/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37" name="Рисунок 15">
            <a:extLst>
              <a:ext uri="{FF2B5EF4-FFF2-40B4-BE49-F238E27FC236}">
                <a16:creationId xmlns:a16="http://schemas.microsoft.com/office/drawing/2014/main" id="{E96186ED-3118-47CD-987B-87DECE43F025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5130008" y="3859797"/>
            <a:ext cx="1219835" cy="1219835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8" name="Рисунок 15">
            <a:extLst>
              <a:ext uri="{FF2B5EF4-FFF2-40B4-BE49-F238E27FC236}">
                <a16:creationId xmlns:a16="http://schemas.microsoft.com/office/drawing/2014/main" id="{BF2BC07A-75E7-4434-B71D-F48A7ADA8048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526933" y="3859797"/>
            <a:ext cx="1219835" cy="1219835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4" name="Прямоугольник 6">
            <a:extLst>
              <a:ext uri="{FF2B5EF4-FFF2-40B4-BE49-F238E27FC236}">
                <a16:creationId xmlns:a16="http://schemas.microsoft.com/office/drawing/2014/main" id="{CEDEC4EC-1B7D-4C30-9BDC-ED714BC0A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02388" y="3311998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рямоугольник 6">
            <a:extLst>
              <a:ext uri="{FF2B5EF4-FFF2-40B4-BE49-F238E27FC236}">
                <a16:creationId xmlns:a16="http://schemas.microsoft.com/office/drawing/2014/main" id="{61B31970-0B46-450B-916F-74D6DEF9B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17313" y="3311998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рямоугольник 6">
            <a:extLst>
              <a:ext uri="{FF2B5EF4-FFF2-40B4-BE49-F238E27FC236}">
                <a16:creationId xmlns:a16="http://schemas.microsoft.com/office/drawing/2014/main" id="{950320AF-7644-49E1-9D16-705477139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02388" y="4935521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рямоугольник 6">
            <a:extLst>
              <a:ext uri="{FF2B5EF4-FFF2-40B4-BE49-F238E27FC236}">
                <a16:creationId xmlns:a16="http://schemas.microsoft.com/office/drawing/2014/main" id="{D36D919E-E710-495F-8E8C-3A987E502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17313" y="4935521"/>
            <a:ext cx="1836000" cy="144000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8065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4BB9D81-6871-4A9D-BF45-2D079E803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3465" y="812097"/>
            <a:ext cx="11528535" cy="5645385"/>
          </a:xfrm>
          <a:prstGeom prst="rect">
            <a:avLst/>
          </a:prstGeom>
        </p:spPr>
      </p:pic>
      <p:sp>
        <p:nvSpPr>
          <p:cNvPr id="8" name="Рисунок 10">
            <a:extLst>
              <a:ext uri="{FF2B5EF4-FFF2-40B4-BE49-F238E27FC236}">
                <a16:creationId xmlns:a16="http://schemas.microsoft.com/office/drawing/2014/main" id="{D7C80831-068A-4F76-B718-3D893A2E5B2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17319" y="1255405"/>
            <a:ext cx="6974680" cy="3935414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 dirty="0"/>
              <a:t>Вставьте или перетащите свое изображение экрана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370" y="3955774"/>
            <a:ext cx="3978665" cy="1976617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5F0423-B6EE-42FD-9306-5E965142C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E01B6-FB5C-471B-B95B-DB3DC8A0E4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5CA0D6D2-4DA0-4AEE-95C1-E8BDD05153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71035" cy="432000"/>
          </a:xfrm>
        </p:spPr>
        <p:txBody>
          <a:bodyPr rtlCol="0" anchor="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E450DC-177B-4710-8122-B192B58AB34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863" y="2563813"/>
            <a:ext cx="3979862" cy="1212850"/>
          </a:xfrm>
        </p:spPr>
        <p:txBody>
          <a:bodyPr rtlCol="0" anchor="b"/>
          <a:lstStyle>
            <a:lvl1pPr marL="0" indent="0">
              <a:buNone/>
              <a:defRPr sz="2800">
                <a:latin typeface="+mj-lt"/>
              </a:defRPr>
            </a:lvl1pPr>
            <a:lvl2pPr marL="266700" indent="0">
              <a:buNone/>
              <a:defRPr>
                <a:latin typeface="+mj-lt"/>
              </a:defRPr>
            </a:lvl2pPr>
            <a:lvl3pPr marL="542925" indent="0">
              <a:buNone/>
              <a:defRPr>
                <a:latin typeface="+mj-lt"/>
              </a:defRPr>
            </a:lvl3pPr>
            <a:lvl4pPr marL="809625" indent="0">
              <a:buNone/>
              <a:defRPr>
                <a:latin typeface="+mj-lt"/>
              </a:defRPr>
            </a:lvl4pPr>
            <a:lvl5pPr marL="1076325" indent="0">
              <a:buNone/>
              <a:defRPr>
                <a:latin typeface="+mj-lt"/>
              </a:defRPr>
            </a:lvl5pPr>
          </a:lstStyle>
          <a:p>
            <a:pPr lvl="0" rtl="0"/>
            <a:r>
              <a:rPr lang="ru-RU" noProof="0" dirty="0"/>
              <a:t>Выделенный текст</a:t>
            </a:r>
          </a:p>
        </p:txBody>
      </p:sp>
    </p:spTree>
    <p:extLst>
      <p:ext uri="{BB962C8B-B14F-4D97-AF65-F5344CB8AC3E}">
        <p14:creationId xmlns:p14="http://schemas.microsoft.com/office/powerpoint/2010/main" val="419701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77185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2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77185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1190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3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1190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51950" y="3971432"/>
            <a:ext cx="198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Маркер 4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51950" y="4605832"/>
            <a:ext cx="198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Описание маркера</a:t>
            </a:r>
          </a:p>
        </p:txBody>
      </p:sp>
      <p:sp>
        <p:nvSpPr>
          <p:cNvPr id="18" name="Рисунок 15">
            <a:extLst>
              <a:ext uri="{FF2B5EF4-FFF2-40B4-BE49-F238E27FC236}">
                <a16:creationId xmlns:a16="http://schemas.microsoft.com/office/drawing/2014/main" id="{43CBE128-6D8D-4605-B225-5A34FFB1F25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302385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9" name="Рисунок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536390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Рисунок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703950" y="1981486"/>
            <a:ext cx="1476000" cy="147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0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Текст 5">
            <a:extLst>
              <a:ext uri="{FF2B5EF4-FFF2-40B4-BE49-F238E27FC236}">
                <a16:creationId xmlns:a16="http://schemas.microsoft.com/office/drawing/2014/main" id="{AE3E6576-B268-4232-858E-037F3AFA5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0DFB96B7-45A3-4381-89C2-4A31A565F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843850" y="1642400"/>
            <a:ext cx="6516100" cy="2131094"/>
            <a:chOff x="2843850" y="1642400"/>
            <a:chExt cx="1836000" cy="2131094"/>
          </a:xfrm>
        </p:grpSpPr>
        <p:sp>
          <p:nvSpPr>
            <p:cNvPr id="16" name="Прямоугольник 6">
              <a:extLst>
                <a:ext uri="{FF2B5EF4-FFF2-40B4-BE49-F238E27FC236}">
                  <a16:creationId xmlns:a16="http://schemas.microsoft.com/office/drawing/2014/main" id="{57C639D3-D14E-4739-A805-8BD1EE3723AB}"/>
                </a:ext>
              </a:extLst>
            </p:cNvPr>
            <p:cNvSpPr/>
            <p:nvPr/>
          </p:nvSpPr>
          <p:spPr>
            <a:xfrm>
              <a:off x="2843850" y="3629494"/>
              <a:ext cx="1836000" cy="144000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17" name="Прямоугольник 6">
              <a:extLst>
                <a:ext uri="{FF2B5EF4-FFF2-40B4-BE49-F238E27FC236}">
                  <a16:creationId xmlns:a16="http://schemas.microsoft.com/office/drawing/2014/main" id="{3552379E-CA58-42E4-929B-E0CDE195CFB4}"/>
                </a:ext>
              </a:extLst>
            </p:cNvPr>
            <p:cNvSpPr/>
            <p:nvPr/>
          </p:nvSpPr>
          <p:spPr>
            <a:xfrm flipV="1">
              <a:off x="2843850" y="1642400"/>
              <a:ext cx="1836000" cy="144000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8839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C4608B7-DD3E-4FE7-99F3-5F9903CF962C}"/>
              </a:ext>
            </a:extLst>
          </p:cNvPr>
          <p:cNvSpPr/>
          <p:nvPr/>
        </p:nvSpPr>
        <p:spPr>
          <a:xfrm>
            <a:off x="11408062" y="6126183"/>
            <a:ext cx="540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014CD90-8DA5-4100-A913-BD3783FA44B9}"/>
              </a:ext>
            </a:extLst>
          </p:cNvPr>
          <p:cNvSpPr/>
          <p:nvPr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370" y="1272208"/>
            <a:ext cx="11340000" cy="46601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9975" y="6487997"/>
            <a:ext cx="4114800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27520FF-02C3-4FC8-9DD4-6FD4DAE01FE9}"/>
              </a:ext>
            </a:extLst>
          </p:cNvPr>
          <p:cNvCxnSpPr>
            <a:cxnSpLocks/>
          </p:cNvCxnSpPr>
          <p:nvPr/>
        </p:nvCxnSpPr>
        <p:spPr>
          <a:xfrm>
            <a:off x="11408062" y="6780192"/>
            <a:ext cx="540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948D9BA-F531-48FF-BE31-0248EF5CC454}"/>
              </a:ext>
            </a:extLst>
          </p:cNvPr>
          <p:cNvSpPr/>
          <p:nvPr/>
        </p:nvSpPr>
        <p:spPr>
          <a:xfrm>
            <a:off x="0" y="6780458"/>
            <a:ext cx="11232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637404C-CCC9-46CA-A9D3-525E2E6FC73B}"/>
              </a:ext>
            </a:extLst>
          </p:cNvPr>
          <p:cNvGrpSpPr/>
          <p:nvPr/>
        </p:nvGrpSpPr>
        <p:grpSpPr>
          <a:xfrm>
            <a:off x="9874905" y="6130433"/>
            <a:ext cx="1329870" cy="320195"/>
            <a:chOff x="1985170" y="1950690"/>
            <a:chExt cx="2173095" cy="52322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5EB3BD8-4375-44FB-9E9D-0FB76CBA224D}"/>
                </a:ext>
              </a:extLst>
            </p:cNvPr>
            <p:cNvSpPr/>
            <p:nvPr/>
          </p:nvSpPr>
          <p:spPr>
            <a:xfrm>
              <a:off x="1985170" y="1950690"/>
              <a:ext cx="2173095" cy="5232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none" rtlCol="0" anchor="ctr">
              <a:noAutofit/>
            </a:bodyPr>
            <a:lstStyle/>
            <a:p>
              <a:pPr algn="ctr" rtl="0"/>
              <a:r>
                <a:rPr lang="ru-RU" sz="1200" b="1" noProof="0" dirty="0" err="1">
                  <a:solidFill>
                    <a:schemeClr val="bg1"/>
                  </a:solidFill>
                  <a:latin typeface="+mj-lt"/>
                </a:rPr>
                <a:t>Contoso</a:t>
              </a:r>
              <a:r>
                <a:rPr lang="ru-RU" sz="1200" noProof="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ru-RU" sz="1200" i="1" noProof="0" dirty="0" err="1">
                  <a:solidFill>
                    <a:schemeClr val="bg1"/>
                  </a:solidFill>
                  <a:latin typeface="+mj-lt"/>
                </a:rPr>
                <a:t>Ltd</a:t>
              </a:r>
              <a:r>
                <a:rPr lang="ru-RU" sz="1200" noProof="0" dirty="0">
                  <a:solidFill>
                    <a:schemeClr val="bg1"/>
                  </a:solidFill>
                  <a:latin typeface="+mj-lt"/>
                </a:rPr>
                <a:t>.</a:t>
              </a:r>
            </a:p>
          </p:txBody>
        </p:sp>
        <p:sp>
          <p:nvSpPr>
            <p:cNvPr id="14" name="Прямоугольник 6">
              <a:extLst>
                <a:ext uri="{FF2B5EF4-FFF2-40B4-BE49-F238E27FC236}">
                  <a16:creationId xmlns:a16="http://schemas.microsoft.com/office/drawing/2014/main" id="{BCC973EA-C8AF-4B29-93CC-A9F4F15E238E}"/>
                </a:ext>
              </a:extLst>
            </p:cNvPr>
            <p:cNvSpPr/>
            <p:nvPr/>
          </p:nvSpPr>
          <p:spPr>
            <a:xfrm flipV="1">
              <a:off x="2087087" y="2034539"/>
              <a:ext cx="203115" cy="177761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  <a:gd name="connsiteX0" fmla="*/ 4330700 w 4330700"/>
                <a:gd name="connsiteY0" fmla="*/ 588834 h 588834"/>
                <a:gd name="connsiteX1" fmla="*/ 0 w 4330700"/>
                <a:gd name="connsiteY1" fmla="*/ 588834 h 588834"/>
                <a:gd name="connsiteX2" fmla="*/ 0 w 4330700"/>
                <a:gd name="connsiteY2" fmla="*/ 0 h 588834"/>
                <a:gd name="connsiteX0" fmla="*/ 550806 w 550806"/>
                <a:gd name="connsiteY0" fmla="*/ 588834 h 588834"/>
                <a:gd name="connsiteX1" fmla="*/ 0 w 550806"/>
                <a:gd name="connsiteY1" fmla="*/ 588834 h 588834"/>
                <a:gd name="connsiteX2" fmla="*/ 0 w 550806"/>
                <a:gd name="connsiteY2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0806" h="588834">
                  <a:moveTo>
                    <a:pt x="550806" y="588834"/>
                  </a:move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110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  <p:sldLayoutId id="2147483652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56" r:id="rId19"/>
    <p:sldLayoutId id="2147483657" r:id="rId20"/>
    <p:sldLayoutId id="2147483653" r:id="rId21"/>
    <p:sldLayoutId id="2147483654" r:id="rId22"/>
    <p:sldLayoutId id="2147483655" r:id="rId23"/>
    <p:sldLayoutId id="2147483674" r:id="rId24"/>
    <p:sldLayoutId id="2147483681" r:id="rId25"/>
    <p:sldLayoutId id="2147483682" r:id="rId2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1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Calibri" panose="020F0502020204030204" pitchFamily="34" charset="0"/>
        <a:buChar char="○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Rectángulo"/>
          <p:cNvSpPr/>
          <p:nvPr/>
        </p:nvSpPr>
        <p:spPr bwMode="auto">
          <a:xfrm flipV="1">
            <a:off x="6621911" y="1325047"/>
            <a:ext cx="4903035" cy="4903035"/>
          </a:xfrm>
          <a:prstGeom prst="ellipse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0" tIns="0" rIns="0" bIns="0" rtlCol="0" anchor="t"/>
          <a:lstStyle/>
          <a:p>
            <a:pPr algn="ctr"/>
            <a:endParaRPr lang="es-SV"/>
          </a:p>
        </p:txBody>
      </p:sp>
      <p:sp>
        <p:nvSpPr>
          <p:cNvPr id="15" name="1 Rectángulo"/>
          <p:cNvSpPr/>
          <p:nvPr/>
        </p:nvSpPr>
        <p:spPr bwMode="auto">
          <a:xfrm flipV="1">
            <a:off x="0" y="3863791"/>
            <a:ext cx="12192000" cy="1646349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0" tIns="0" rIns="0" bIns="0" rtlCol="0" anchor="t"/>
          <a:lstStyle/>
          <a:p>
            <a:pPr algn="ctr"/>
            <a:endParaRPr lang="es-SV"/>
          </a:p>
        </p:txBody>
      </p:sp>
      <p:sp>
        <p:nvSpPr>
          <p:cNvPr id="18" name="Rectángulo 13"/>
          <p:cNvSpPr/>
          <p:nvPr/>
        </p:nvSpPr>
        <p:spPr bwMode="auto">
          <a:xfrm>
            <a:off x="0" y="4087906"/>
            <a:ext cx="12192000" cy="11923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rtlCol="0" anchor="ctr"/>
          <a:lstStyle/>
          <a:p>
            <a:pPr algn="ctr" defTabSz="1208493"/>
            <a:endParaRPr lang="es-E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5 Título"/>
          <p:cNvSpPr>
            <a:spLocks noGrp="1"/>
          </p:cNvSpPr>
          <p:nvPr>
            <p:ph type="ctrTitle"/>
          </p:nvPr>
        </p:nvSpPr>
        <p:spPr>
          <a:xfrm>
            <a:off x="833718" y="4244962"/>
            <a:ext cx="6347014" cy="843452"/>
          </a:xfr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>
                <a:solidFill>
                  <a:schemeClr val="bg1"/>
                </a:solidFill>
              </a:rPr>
              <a:t>Разработка и внедрение механизма реализации межуровневой сетевой модели 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бесшовного педагогического образования 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в Вологодской области «Учитель школы будущего»</a:t>
            </a:r>
            <a:endParaRPr lang="ru-RU" sz="900" b="1" dirty="0">
              <a:solidFill>
                <a:schemeClr val="bg1"/>
              </a:solidFill>
            </a:endParaRPr>
          </a:p>
        </p:txBody>
      </p:sp>
      <p:pic>
        <p:nvPicPr>
          <p:cNvPr id="13" name="Рисунок 5">
            <a:extLst>
              <a:ext uri="{FF2B5EF4-FFF2-40B4-BE49-F238E27FC236}">
                <a16:creationId xmlns:a16="http://schemas.microsoft.com/office/drawing/2014/main" id="{55BDB959-D133-40B9-9EA6-4C8E497C7D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 l="21259" r="-1" b="-1"/>
          <a:stretch/>
        </p:blipFill>
        <p:spPr>
          <a:xfrm>
            <a:off x="7180732" y="2042946"/>
            <a:ext cx="3621483" cy="30009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" t="811" r="2492" b="2492"/>
          <a:stretch/>
        </p:blipFill>
        <p:spPr>
          <a:xfrm>
            <a:off x="2606894" y="907151"/>
            <a:ext cx="2804212" cy="2829072"/>
          </a:xfrm>
          <a:prstGeom prst="rect">
            <a:avLst/>
          </a:prstGeom>
        </p:spPr>
      </p:pic>
      <p:sp>
        <p:nvSpPr>
          <p:cNvPr id="14" name="5 Título"/>
          <p:cNvSpPr txBox="1">
            <a:spLocks/>
          </p:cNvSpPr>
          <p:nvPr/>
        </p:nvSpPr>
        <p:spPr>
          <a:xfrm>
            <a:off x="1028446" y="5384631"/>
            <a:ext cx="5990897" cy="843452"/>
          </a:xfrm>
          <a:prstGeom prst="rect">
            <a:avLst/>
          </a:prstGeom>
          <a:noFill/>
          <a:ln>
            <a:noFill/>
          </a:ln>
        </p:spPr>
        <p:txBody>
          <a:bodyPr vert="horz" lIns="180000" tIns="72000" rIns="180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1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spc="0" dirty="0"/>
              <a:t>Инновационный </a:t>
            </a:r>
          </a:p>
          <a:p>
            <a:pPr algn="ctr"/>
            <a:r>
              <a:rPr lang="ru-RU" altLang="ru-RU" sz="2400" b="1" spc="0" dirty="0"/>
              <a:t>образовательный проект</a:t>
            </a:r>
            <a:endParaRPr lang="ru-RU" sz="1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14694" y="6344570"/>
            <a:ext cx="4218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Ректор Целикова Екатерина Викторовна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3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1486" y="6107587"/>
            <a:ext cx="10372031" cy="29610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6" name="Группа 145"/>
          <p:cNvGrpSpPr/>
          <p:nvPr/>
        </p:nvGrpSpPr>
        <p:grpSpPr>
          <a:xfrm>
            <a:off x="-4267380" y="-2378754"/>
            <a:ext cx="16561034" cy="11461826"/>
            <a:chOff x="-8356426" y="-5118772"/>
            <a:chExt cx="33125902" cy="22926306"/>
          </a:xfrm>
        </p:grpSpPr>
        <p:sp>
          <p:nvSpPr>
            <p:cNvPr id="151" name="Прямоугольник 1"/>
            <p:cNvSpPr/>
            <p:nvPr/>
          </p:nvSpPr>
          <p:spPr bwMode="auto">
            <a:xfrm>
              <a:off x="11975357" y="11653700"/>
              <a:ext cx="11037417" cy="1062459"/>
            </a:xfrm>
            <a:custGeom>
              <a:avLst/>
              <a:gdLst>
                <a:gd name="connsiteX0" fmla="*/ 0 w 1115683"/>
                <a:gd name="connsiteY0" fmla="*/ 0 h 2803585"/>
                <a:gd name="connsiteX1" fmla="*/ 1115683 w 1115683"/>
                <a:gd name="connsiteY1" fmla="*/ 0 h 2803585"/>
                <a:gd name="connsiteX2" fmla="*/ 1115683 w 1115683"/>
                <a:gd name="connsiteY2" fmla="*/ 2803585 h 2803585"/>
                <a:gd name="connsiteX3" fmla="*/ 0 w 1115683"/>
                <a:gd name="connsiteY3" fmla="*/ 2803585 h 2803585"/>
                <a:gd name="connsiteX4" fmla="*/ 0 w 1115683"/>
                <a:gd name="connsiteY4" fmla="*/ 0 h 2803585"/>
                <a:gd name="connsiteX0" fmla="*/ 0 w 1115683"/>
                <a:gd name="connsiteY0" fmla="*/ 0 h 2803585"/>
                <a:gd name="connsiteX1" fmla="*/ 1115683 w 1115683"/>
                <a:gd name="connsiteY1" fmla="*/ 474453 h 2803585"/>
                <a:gd name="connsiteX2" fmla="*/ 1115683 w 1115683"/>
                <a:gd name="connsiteY2" fmla="*/ 2803585 h 2803585"/>
                <a:gd name="connsiteX3" fmla="*/ 0 w 1115683"/>
                <a:gd name="connsiteY3" fmla="*/ 2803585 h 2803585"/>
                <a:gd name="connsiteX4" fmla="*/ 0 w 1115683"/>
                <a:gd name="connsiteY4" fmla="*/ 0 h 2803585"/>
                <a:gd name="connsiteX0" fmla="*/ 508958 w 1115683"/>
                <a:gd name="connsiteY0" fmla="*/ 0 h 2777706"/>
                <a:gd name="connsiteX1" fmla="*/ 1115683 w 1115683"/>
                <a:gd name="connsiteY1" fmla="*/ 448574 h 2777706"/>
                <a:gd name="connsiteX2" fmla="*/ 1115683 w 1115683"/>
                <a:gd name="connsiteY2" fmla="*/ 2777706 h 2777706"/>
                <a:gd name="connsiteX3" fmla="*/ 0 w 1115683"/>
                <a:gd name="connsiteY3" fmla="*/ 2777706 h 2777706"/>
                <a:gd name="connsiteX4" fmla="*/ 508958 w 1115683"/>
                <a:gd name="connsiteY4" fmla="*/ 0 h 2777706"/>
                <a:gd name="connsiteX0" fmla="*/ 4911624 w 5518349"/>
                <a:gd name="connsiteY0" fmla="*/ 0 h 2777706"/>
                <a:gd name="connsiteX1" fmla="*/ 5518349 w 5518349"/>
                <a:gd name="connsiteY1" fmla="*/ 448574 h 2777706"/>
                <a:gd name="connsiteX2" fmla="*/ 5518349 w 5518349"/>
                <a:gd name="connsiteY2" fmla="*/ 2777706 h 2777706"/>
                <a:gd name="connsiteX3" fmla="*/ 0 w 5518349"/>
                <a:gd name="connsiteY3" fmla="*/ 2769240 h 2777706"/>
                <a:gd name="connsiteX4" fmla="*/ 4911624 w 5518349"/>
                <a:gd name="connsiteY4" fmla="*/ 0 h 2777706"/>
                <a:gd name="connsiteX0" fmla="*/ 0 w 5518349"/>
                <a:gd name="connsiteY0" fmla="*/ 2320666 h 2329132"/>
                <a:gd name="connsiteX1" fmla="*/ 5518349 w 5518349"/>
                <a:gd name="connsiteY1" fmla="*/ 0 h 2329132"/>
                <a:gd name="connsiteX2" fmla="*/ 5518349 w 5518349"/>
                <a:gd name="connsiteY2" fmla="*/ 2329132 h 2329132"/>
                <a:gd name="connsiteX3" fmla="*/ 0 w 5518349"/>
                <a:gd name="connsiteY3" fmla="*/ 2320666 h 2329132"/>
                <a:gd name="connsiteX0" fmla="*/ 0 w 5518349"/>
                <a:gd name="connsiteY0" fmla="*/ 796666 h 805132"/>
                <a:gd name="connsiteX1" fmla="*/ 5399816 w 5518349"/>
                <a:gd name="connsiteY1" fmla="*/ 0 h 805132"/>
                <a:gd name="connsiteX2" fmla="*/ 5518349 w 5518349"/>
                <a:gd name="connsiteY2" fmla="*/ 805132 h 805132"/>
                <a:gd name="connsiteX3" fmla="*/ 0 w 5518349"/>
                <a:gd name="connsiteY3" fmla="*/ 796666 h 805132"/>
                <a:gd name="connsiteX0" fmla="*/ 0 w 5518349"/>
                <a:gd name="connsiteY0" fmla="*/ 678132 h 686598"/>
                <a:gd name="connsiteX1" fmla="*/ 5425216 w 5518349"/>
                <a:gd name="connsiteY1" fmla="*/ 0 h 686598"/>
                <a:gd name="connsiteX2" fmla="*/ 5518349 w 5518349"/>
                <a:gd name="connsiteY2" fmla="*/ 686598 h 686598"/>
                <a:gd name="connsiteX3" fmla="*/ 0 w 5518349"/>
                <a:gd name="connsiteY3" fmla="*/ 678132 h 686598"/>
                <a:gd name="connsiteX0" fmla="*/ 0 w 5518349"/>
                <a:gd name="connsiteY0" fmla="*/ 467844 h 476310"/>
                <a:gd name="connsiteX1" fmla="*/ 5443502 w 5518349"/>
                <a:gd name="connsiteY1" fmla="*/ 0 h 476310"/>
                <a:gd name="connsiteX2" fmla="*/ 5518349 w 5518349"/>
                <a:gd name="connsiteY2" fmla="*/ 476310 h 476310"/>
                <a:gd name="connsiteX3" fmla="*/ 0 w 5518349"/>
                <a:gd name="connsiteY3" fmla="*/ 467844 h 476310"/>
                <a:gd name="connsiteX0" fmla="*/ 0 w 5518349"/>
                <a:gd name="connsiteY0" fmla="*/ 522702 h 531168"/>
                <a:gd name="connsiteX1" fmla="*/ 5434358 w 5518349"/>
                <a:gd name="connsiteY1" fmla="*/ 0 h 531168"/>
                <a:gd name="connsiteX2" fmla="*/ 5518349 w 5518349"/>
                <a:gd name="connsiteY2" fmla="*/ 531168 h 531168"/>
                <a:gd name="connsiteX3" fmla="*/ 0 w 5518349"/>
                <a:gd name="connsiteY3" fmla="*/ 522702 h 53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8349" h="531168">
                  <a:moveTo>
                    <a:pt x="0" y="522702"/>
                  </a:moveTo>
                  <a:lnTo>
                    <a:pt x="5434358" y="0"/>
                  </a:lnTo>
                  <a:lnTo>
                    <a:pt x="5518349" y="531168"/>
                  </a:lnTo>
                  <a:lnTo>
                    <a:pt x="0" y="52270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endParaRPr lang="ru-RU" sz="900" dirty="0"/>
            </a:p>
          </p:txBody>
        </p:sp>
        <p:pic>
          <p:nvPicPr>
            <p:cNvPr id="147" name="Рисунок 1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356426" y="8124353"/>
              <a:ext cx="9242212" cy="9242680"/>
            </a:xfrm>
            <a:prstGeom prst="rect">
              <a:avLst/>
            </a:prstGeom>
          </p:spPr>
        </p:pic>
        <p:pic>
          <p:nvPicPr>
            <p:cNvPr id="148" name="Рисунок 1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7658" y="-5118772"/>
              <a:ext cx="6647659" cy="6647996"/>
            </a:xfrm>
            <a:prstGeom prst="rect">
              <a:avLst/>
            </a:prstGeom>
          </p:spPr>
        </p:pic>
        <p:pic>
          <p:nvPicPr>
            <p:cNvPr id="149" name="Рисунок 1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27264" y="8564854"/>
              <a:ext cx="9242212" cy="9242680"/>
            </a:xfrm>
            <a:prstGeom prst="rect">
              <a:avLst/>
            </a:prstGeom>
          </p:spPr>
        </p:pic>
        <p:sp>
          <p:nvSpPr>
            <p:cNvPr id="150" name="Прямоугольник 1"/>
            <p:cNvSpPr/>
            <p:nvPr/>
          </p:nvSpPr>
          <p:spPr bwMode="auto">
            <a:xfrm>
              <a:off x="22154078" y="9429524"/>
              <a:ext cx="2231511" cy="4288066"/>
            </a:xfrm>
            <a:custGeom>
              <a:avLst/>
              <a:gdLst>
                <a:gd name="connsiteX0" fmla="*/ 0 w 1115683"/>
                <a:gd name="connsiteY0" fmla="*/ 0 h 2803585"/>
                <a:gd name="connsiteX1" fmla="*/ 1115683 w 1115683"/>
                <a:gd name="connsiteY1" fmla="*/ 0 h 2803585"/>
                <a:gd name="connsiteX2" fmla="*/ 1115683 w 1115683"/>
                <a:gd name="connsiteY2" fmla="*/ 2803585 h 2803585"/>
                <a:gd name="connsiteX3" fmla="*/ 0 w 1115683"/>
                <a:gd name="connsiteY3" fmla="*/ 2803585 h 2803585"/>
                <a:gd name="connsiteX4" fmla="*/ 0 w 1115683"/>
                <a:gd name="connsiteY4" fmla="*/ 0 h 2803585"/>
                <a:gd name="connsiteX0" fmla="*/ 0 w 1115683"/>
                <a:gd name="connsiteY0" fmla="*/ 0 h 2803585"/>
                <a:gd name="connsiteX1" fmla="*/ 1115683 w 1115683"/>
                <a:gd name="connsiteY1" fmla="*/ 474453 h 2803585"/>
                <a:gd name="connsiteX2" fmla="*/ 1115683 w 1115683"/>
                <a:gd name="connsiteY2" fmla="*/ 2803585 h 2803585"/>
                <a:gd name="connsiteX3" fmla="*/ 0 w 1115683"/>
                <a:gd name="connsiteY3" fmla="*/ 2803585 h 2803585"/>
                <a:gd name="connsiteX4" fmla="*/ 0 w 1115683"/>
                <a:gd name="connsiteY4" fmla="*/ 0 h 2803585"/>
                <a:gd name="connsiteX0" fmla="*/ 508958 w 1115683"/>
                <a:gd name="connsiteY0" fmla="*/ 0 h 2777706"/>
                <a:gd name="connsiteX1" fmla="*/ 1115683 w 1115683"/>
                <a:gd name="connsiteY1" fmla="*/ 448574 h 2777706"/>
                <a:gd name="connsiteX2" fmla="*/ 1115683 w 1115683"/>
                <a:gd name="connsiteY2" fmla="*/ 2777706 h 2777706"/>
                <a:gd name="connsiteX3" fmla="*/ 0 w 1115683"/>
                <a:gd name="connsiteY3" fmla="*/ 2777706 h 2777706"/>
                <a:gd name="connsiteX4" fmla="*/ 508958 w 1115683"/>
                <a:gd name="connsiteY4" fmla="*/ 0 h 2777706"/>
                <a:gd name="connsiteX0" fmla="*/ 929555 w 1115683"/>
                <a:gd name="connsiteY0" fmla="*/ 0 h 2708400"/>
                <a:gd name="connsiteX1" fmla="*/ 1115683 w 1115683"/>
                <a:gd name="connsiteY1" fmla="*/ 379268 h 2708400"/>
                <a:gd name="connsiteX2" fmla="*/ 1115683 w 1115683"/>
                <a:gd name="connsiteY2" fmla="*/ 2708400 h 2708400"/>
                <a:gd name="connsiteX3" fmla="*/ 0 w 1115683"/>
                <a:gd name="connsiteY3" fmla="*/ 2708400 h 2708400"/>
                <a:gd name="connsiteX4" fmla="*/ 929555 w 1115683"/>
                <a:gd name="connsiteY4" fmla="*/ 0 h 2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683" h="2708400">
                  <a:moveTo>
                    <a:pt x="929555" y="0"/>
                  </a:moveTo>
                  <a:lnTo>
                    <a:pt x="1115683" y="379268"/>
                  </a:lnTo>
                  <a:lnTo>
                    <a:pt x="1115683" y="2708400"/>
                  </a:lnTo>
                  <a:lnTo>
                    <a:pt x="0" y="2708400"/>
                  </a:lnTo>
                  <a:lnTo>
                    <a:pt x="929555" y="0"/>
                  </a:lnTo>
                  <a:close/>
                </a:path>
              </a:pathLst>
            </a:custGeom>
            <a:solidFill>
              <a:srgbClr val="FF0000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endParaRPr lang="ru-RU" sz="900" dirty="0"/>
            </a:p>
          </p:txBody>
        </p:sp>
        <p:pic>
          <p:nvPicPr>
            <p:cNvPr id="152" name="Рисунок 15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208" y="-55602"/>
              <a:ext cx="2677454" cy="788401"/>
            </a:xfrm>
            <a:prstGeom prst="rect">
              <a:avLst/>
            </a:prstGeom>
          </p:spPr>
        </p:pic>
      </p:grpSp>
      <p:sp>
        <p:nvSpPr>
          <p:cNvPr id="18445" name="Скругленный прямоугольник 18444"/>
          <p:cNvSpPr/>
          <p:nvPr/>
        </p:nvSpPr>
        <p:spPr>
          <a:xfrm>
            <a:off x="9440192" y="4698390"/>
            <a:ext cx="2135292" cy="11820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1638300" y="2398713"/>
            <a:ext cx="8915400" cy="4125912"/>
          </a:xfrm>
        </p:spPr>
        <p:txBody>
          <a:bodyPr/>
          <a:lstStyle/>
          <a:p>
            <a:pPr algn="ctr">
              <a:lnSpc>
                <a:spcPts val="1400"/>
              </a:lnSpc>
            </a:pPr>
            <a:endParaRPr lang="ru-RU" altLang="ru-RU" sz="3200" b="1" dirty="0">
              <a:solidFill>
                <a:srgbClr val="C00000"/>
              </a:solidFill>
            </a:endParaRPr>
          </a:p>
          <a:p>
            <a:endParaRPr lang="ru-RU" altLang="ru-RU" dirty="0"/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950118" y="2547888"/>
            <a:ext cx="2395205" cy="717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образовательный запрос</a:t>
            </a: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 rot="16200000">
            <a:off x="4556808" y="53496"/>
            <a:ext cx="3311142" cy="6337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834286" y="3251405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109879" y="350390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24279" y="2437759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81543" y="2290500"/>
            <a:ext cx="1970804" cy="147917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922563" y="3078831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52347" y="1937048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144584" y="3693592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69104" y="3951835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33943" y="2871594"/>
            <a:ext cx="1818404" cy="401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Образовательное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ЯДРО</a:t>
            </a:r>
            <a:endParaRPr lang="ru-RU" sz="1600" b="1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46161" y="2268745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34877" y="3445898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26223" y="3424836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13539" y="3860098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84247" y="2922511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9914776">
            <a:off x="2549960" y="1364756"/>
            <a:ext cx="1983500" cy="870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Marketplace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образовательная платформа</a:t>
            </a:r>
            <a:endParaRPr lang="en-US" sz="1600" b="1" dirty="0">
              <a:solidFill>
                <a:srgbClr val="C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06594" y="2914640"/>
            <a:ext cx="351532" cy="1008745"/>
            <a:chOff x="374303" y="3029074"/>
            <a:chExt cx="351532" cy="1008745"/>
          </a:xfrm>
        </p:grpSpPr>
        <p:sp>
          <p:nvSpPr>
            <p:cNvPr id="26" name="Shape 548"/>
            <p:cNvSpPr/>
            <p:nvPr/>
          </p:nvSpPr>
          <p:spPr>
            <a:xfrm>
              <a:off x="374303" y="3397701"/>
              <a:ext cx="343934" cy="640118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solidFill>
              <a:srgbClr val="C00000"/>
            </a:solidFill>
            <a:ln w="28575" cap="rnd" cmpd="sng">
              <a:solidFill>
                <a:schemeClr val="bg2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>
              <a:defPPr rtl="0">
                <a:defRPr lang="ru-RU"/>
              </a:defPPr>
              <a:lvl1pPr marL="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28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9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5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32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8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44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9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8930">
                <a:buClr>
                  <a:srgbClr val="000000"/>
                </a:buClr>
              </a:pPr>
              <a:endParaRPr b="1" ker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  <a:sym typeface="Arial"/>
              </a:endParaRPr>
            </a:p>
          </p:txBody>
        </p:sp>
        <p:sp>
          <p:nvSpPr>
            <p:cNvPr id="27" name="Shape 554"/>
            <p:cNvSpPr/>
            <p:nvPr/>
          </p:nvSpPr>
          <p:spPr>
            <a:xfrm flipH="1">
              <a:off x="381901" y="3029074"/>
              <a:ext cx="343934" cy="36171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solidFill>
              <a:srgbClr val="C00000"/>
            </a:solidFill>
            <a:ln w="38100" cap="rnd" cmpd="sng">
              <a:solidFill>
                <a:schemeClr val="bg2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>
              <a:defPPr rtl="0">
                <a:defRPr lang="ru-RU"/>
              </a:defPPr>
              <a:lvl1pPr marL="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28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9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5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32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8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44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9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8930">
                <a:buClr>
                  <a:srgbClr val="000000"/>
                </a:buClr>
              </a:pPr>
              <a:endParaRPr b="1" ker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14192" y="1708972"/>
            <a:ext cx="351532" cy="1008745"/>
            <a:chOff x="374303" y="3029074"/>
            <a:chExt cx="351532" cy="1008745"/>
          </a:xfrm>
        </p:grpSpPr>
        <p:sp>
          <p:nvSpPr>
            <p:cNvPr id="30" name="Shape 548"/>
            <p:cNvSpPr/>
            <p:nvPr/>
          </p:nvSpPr>
          <p:spPr>
            <a:xfrm>
              <a:off x="374303" y="3397701"/>
              <a:ext cx="343934" cy="640118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solidFill>
              <a:srgbClr val="C00000"/>
            </a:solidFill>
            <a:ln w="28575" cap="rnd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>
              <a:defPPr rtl="0">
                <a:defRPr lang="ru-RU"/>
              </a:defPPr>
              <a:lvl1pPr marL="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28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9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5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32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8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44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9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8930">
                <a:buClr>
                  <a:srgbClr val="000000"/>
                </a:buClr>
              </a:pPr>
              <a:endParaRPr b="1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Shape 554"/>
            <p:cNvSpPr/>
            <p:nvPr/>
          </p:nvSpPr>
          <p:spPr>
            <a:xfrm flipH="1">
              <a:off x="381901" y="3029074"/>
              <a:ext cx="343934" cy="36171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solidFill>
              <a:srgbClr val="C00000"/>
            </a:solidFill>
            <a:ln w="38100" cap="rnd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>
              <a:defPPr rtl="0">
                <a:defRPr lang="ru-RU"/>
              </a:defPPr>
              <a:lvl1pPr marL="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28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9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5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32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8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44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9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8930">
                <a:buClr>
                  <a:srgbClr val="000000"/>
                </a:buClr>
              </a:pPr>
              <a:endParaRPr b="1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 rot="16200000">
            <a:off x="134109" y="3134648"/>
            <a:ext cx="2132874" cy="60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онлайн </a:t>
            </a:r>
          </a:p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пед классы</a:t>
            </a:r>
          </a:p>
        </p:txBody>
      </p:sp>
      <p:sp>
        <p:nvSpPr>
          <p:cNvPr id="33" name="Прямоугольник 32"/>
          <p:cNvSpPr/>
          <p:nvPr/>
        </p:nvSpPr>
        <p:spPr>
          <a:xfrm rot="16200000">
            <a:off x="-594109" y="2679667"/>
            <a:ext cx="1712077" cy="358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школьники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921073" y="410355"/>
            <a:ext cx="1272933" cy="861768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cs typeface="Arial" panose="020B0604020202020204" pitchFamily="34" charset="0"/>
              </a:rPr>
              <a:t>СПО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endParaRPr lang="ru-RU" sz="14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5" name="Параллелограмм 34"/>
          <p:cNvSpPr/>
          <p:nvPr/>
        </p:nvSpPr>
        <p:spPr>
          <a:xfrm>
            <a:off x="9215718" y="251547"/>
            <a:ext cx="2895600" cy="425742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</a:rPr>
              <a:t>МОДЕЛЬ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777014" y="338177"/>
            <a:ext cx="1187225" cy="646325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cs typeface="Arial" panose="020B0604020202020204" pitchFamily="34" charset="0"/>
              </a:rPr>
              <a:t>ВО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2469025" y="1638658"/>
            <a:ext cx="368737" cy="2465519"/>
          </a:xfrm>
          <a:prstGeom prst="chevron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endParaRPr lang="ru-RU" sz="900">
              <a:latin typeface="Bahnschrift SemiBold SemiConden" panose="020B0502040204020203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34377" y="5630269"/>
            <a:ext cx="7469453" cy="59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Вовлекающая среда: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конкурсы, олимпиады</a:t>
            </a:r>
          </a:p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(*мероприятия, мотивирующие на профессию)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0" name="Правая фигурная скобка 39"/>
          <p:cNvSpPr/>
          <p:nvPr/>
        </p:nvSpPr>
        <p:spPr>
          <a:xfrm rot="16200000">
            <a:off x="4676801" y="991361"/>
            <a:ext cx="297030" cy="9016541"/>
          </a:xfrm>
          <a:prstGeom prst="rightBrace">
            <a:avLst>
              <a:gd name="adj1" fmla="val 8333"/>
              <a:gd name="adj2" fmla="val 51835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4" tIns="45717" rIns="91434" bIns="45717" rtlCol="0" anchor="ctr"/>
          <a:lstStyle/>
          <a:p>
            <a:pPr algn="ctr"/>
            <a:endParaRPr lang="ru-RU" sz="900">
              <a:latin typeface="Bahnschrift SemiBold SemiConden" panose="020B0502040204020203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314551" y="2671608"/>
            <a:ext cx="1602330" cy="899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Сертифика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ционный центр</a:t>
            </a:r>
          </a:p>
          <a:p>
            <a:pPr algn="ctr"/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ДЕМ ЭКЗАМЕН</a:t>
            </a:r>
          </a:p>
        </p:txBody>
      </p:sp>
      <p:pic>
        <p:nvPicPr>
          <p:cNvPr id="42" name="Picture 6" descr="C:\Users\Anastasia\Downloads\icons8-management-100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C00000">
                <a:tint val="45000"/>
                <a:satMod val="400000"/>
              </a:srgbClr>
            </a:duotone>
            <a:lum bright="40000"/>
          </a:blip>
          <a:srcRect/>
          <a:stretch>
            <a:fillRect/>
          </a:stretch>
        </p:blipFill>
        <p:spPr bwMode="auto">
          <a:xfrm>
            <a:off x="10814244" y="1577710"/>
            <a:ext cx="600862" cy="600893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4733947" y="2505802"/>
            <a:ext cx="488665" cy="3533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УК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504520" y="3291281"/>
            <a:ext cx="519692" cy="312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ОПК</a:t>
            </a:r>
          </a:p>
        </p:txBody>
      </p:sp>
      <p:sp>
        <p:nvSpPr>
          <p:cNvPr id="45" name="Овал 44"/>
          <p:cNvSpPr/>
          <p:nvPr/>
        </p:nvSpPr>
        <p:spPr>
          <a:xfrm>
            <a:off x="3512374" y="221577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332346" y="2526454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3" name="Двойная стрелка влево/вправо 42"/>
          <p:cNvSpPr/>
          <p:nvPr/>
        </p:nvSpPr>
        <p:spPr>
          <a:xfrm>
            <a:off x="4145006" y="-17724"/>
            <a:ext cx="3858923" cy="835470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570252" y="113997"/>
            <a:ext cx="3064625" cy="632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cs typeface="Arial" panose="020B0604020202020204" pitchFamily="34" charset="0"/>
              </a:rPr>
              <a:t>синхронизация ФГОС СПО, ВО/УП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750778" y="2337005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576275" y="2651367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ЭЛЕКТИВ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51" name="Нашивка 50"/>
          <p:cNvSpPr/>
          <p:nvPr/>
        </p:nvSpPr>
        <p:spPr>
          <a:xfrm>
            <a:off x="9513752" y="1692645"/>
            <a:ext cx="368737" cy="2465519"/>
          </a:xfrm>
          <a:prstGeom prst="chevron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endParaRPr lang="ru-RU" sz="900">
              <a:latin typeface="Bahnschrift SemiBold SemiConden" panose="020B0502040204020203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769202" y="5972748"/>
            <a:ext cx="4189331" cy="598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ДИАГНОСТИКА на всех этапах подготовки</a:t>
            </a:r>
          </a:p>
        </p:txBody>
      </p:sp>
      <p:sp>
        <p:nvSpPr>
          <p:cNvPr id="53" name="Нашивка 52"/>
          <p:cNvSpPr/>
          <p:nvPr/>
        </p:nvSpPr>
        <p:spPr>
          <a:xfrm rot="16200000">
            <a:off x="934377" y="4093942"/>
            <a:ext cx="403498" cy="858118"/>
          </a:xfrm>
          <a:prstGeom prst="chevron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endParaRPr lang="ru-RU" sz="900">
              <a:latin typeface="Bahnschrift SemiBold SemiConden" panose="020B0502040204020203" pitchFamily="34" charset="0"/>
            </a:endParaRPr>
          </a:p>
        </p:txBody>
      </p:sp>
      <p:cxnSp>
        <p:nvCxnSpPr>
          <p:cNvPr id="54" name="Скругленная соединительная линия 53"/>
          <p:cNvCxnSpPr/>
          <p:nvPr/>
        </p:nvCxnSpPr>
        <p:spPr>
          <a:xfrm>
            <a:off x="1121393" y="2734449"/>
            <a:ext cx="3699757" cy="2616667"/>
          </a:xfrm>
          <a:prstGeom prst="curvedConnector3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кругленная соединительная линия 56"/>
          <p:cNvCxnSpPr/>
          <p:nvPr/>
        </p:nvCxnSpPr>
        <p:spPr>
          <a:xfrm rot="5400000" flipH="1" flipV="1">
            <a:off x="4265469" y="4185284"/>
            <a:ext cx="1687626" cy="519951"/>
          </a:xfrm>
          <a:prstGeom prst="curvedConnector3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кругленная соединительная линия 58"/>
          <p:cNvCxnSpPr/>
          <p:nvPr/>
        </p:nvCxnSpPr>
        <p:spPr>
          <a:xfrm rot="16200000" flipV="1">
            <a:off x="3316326" y="1497427"/>
            <a:ext cx="2528910" cy="1623158"/>
          </a:xfrm>
          <a:prstGeom prst="curvedConnector3">
            <a:avLst>
              <a:gd name="adj1" fmla="val 8214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>
            <a:off x="3876468" y="1050257"/>
            <a:ext cx="2063860" cy="278265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кругленная соединительная линия 71"/>
          <p:cNvCxnSpPr/>
          <p:nvPr/>
        </p:nvCxnSpPr>
        <p:spPr>
          <a:xfrm rot="5400000">
            <a:off x="9609615" y="3800191"/>
            <a:ext cx="1420606" cy="1264398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араллелограмм 76"/>
          <p:cNvSpPr/>
          <p:nvPr/>
        </p:nvSpPr>
        <p:spPr>
          <a:xfrm rot="983128">
            <a:off x="936158" y="955577"/>
            <a:ext cx="714360" cy="572796"/>
          </a:xfrm>
          <a:prstGeom prst="parallelogram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 rot="968184">
            <a:off x="1060971" y="1161192"/>
            <a:ext cx="9819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ПЦС</a:t>
            </a:r>
            <a:endParaRPr lang="ru-RU" sz="1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9513752" y="5183149"/>
            <a:ext cx="203506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РЫНОК ТРУДА:</a:t>
            </a:r>
          </a:p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мотивированные высококвалифицированные педагоги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18447" name="Скругленная соединительная линия 18446"/>
          <p:cNvCxnSpPr/>
          <p:nvPr/>
        </p:nvCxnSpPr>
        <p:spPr>
          <a:xfrm flipV="1">
            <a:off x="869872" y="3303523"/>
            <a:ext cx="3465216" cy="739260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кругленная соединительная линия 83"/>
          <p:cNvCxnSpPr/>
          <p:nvPr/>
        </p:nvCxnSpPr>
        <p:spPr>
          <a:xfrm>
            <a:off x="4360129" y="3312632"/>
            <a:ext cx="2290468" cy="2038323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кругленная соединительная линия 86"/>
          <p:cNvCxnSpPr/>
          <p:nvPr/>
        </p:nvCxnSpPr>
        <p:spPr>
          <a:xfrm rot="16200000" flipH="1">
            <a:off x="10604019" y="4121061"/>
            <a:ext cx="924377" cy="490095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Скругленная соединительная линия 90"/>
          <p:cNvCxnSpPr/>
          <p:nvPr/>
        </p:nvCxnSpPr>
        <p:spPr>
          <a:xfrm rot="5400000" flipH="1" flipV="1">
            <a:off x="5341069" y="2378353"/>
            <a:ext cx="4295850" cy="1628244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7886446" y="4801861"/>
            <a:ext cx="1299881" cy="53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cs typeface="Arial" panose="020B0604020202020204" pitchFamily="34" charset="0"/>
              </a:rPr>
              <a:t>педагог</a:t>
            </a: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18458" name="Скругленная соединительная линия 18457"/>
          <p:cNvCxnSpPr/>
          <p:nvPr/>
        </p:nvCxnSpPr>
        <p:spPr>
          <a:xfrm flipV="1">
            <a:off x="9088665" y="3309335"/>
            <a:ext cx="1917112" cy="170008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кругленная соединительная линия 107"/>
          <p:cNvCxnSpPr/>
          <p:nvPr/>
        </p:nvCxnSpPr>
        <p:spPr>
          <a:xfrm rot="10800000">
            <a:off x="5549027" y="2665170"/>
            <a:ext cx="5411702" cy="640952"/>
          </a:xfrm>
          <a:prstGeom prst="curvedConnector3">
            <a:avLst>
              <a:gd name="adj1" fmla="val 63584"/>
            </a:avLst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кругленная соединительная линия 110"/>
          <p:cNvCxnSpPr/>
          <p:nvPr/>
        </p:nvCxnSpPr>
        <p:spPr>
          <a:xfrm flipV="1">
            <a:off x="5579412" y="951368"/>
            <a:ext cx="2389012" cy="1672952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79" name="Скругленная соединительная линия 18478"/>
          <p:cNvCxnSpPr/>
          <p:nvPr/>
        </p:nvCxnSpPr>
        <p:spPr>
          <a:xfrm flipV="1">
            <a:off x="1200906" y="1506169"/>
            <a:ext cx="1260818" cy="64490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Picture 5" descr="C:\Users\Anastasia\Downloads\icons8-teacher-100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C00000">
                <a:tint val="45000"/>
                <a:satMod val="400000"/>
              </a:srgbClr>
            </a:duotone>
            <a:lum bright="40000"/>
          </a:blip>
          <a:srcRect/>
          <a:stretch>
            <a:fillRect/>
          </a:stretch>
        </p:blipFill>
        <p:spPr bwMode="auto">
          <a:xfrm>
            <a:off x="10578741" y="4381198"/>
            <a:ext cx="559544" cy="559572"/>
          </a:xfrm>
          <a:prstGeom prst="rect">
            <a:avLst/>
          </a:prstGeom>
          <a:noFill/>
        </p:spPr>
      </p:pic>
      <p:sp>
        <p:nvSpPr>
          <p:cNvPr id="18482" name="Скругленный прямоугольник 18481"/>
          <p:cNvSpPr/>
          <p:nvPr/>
        </p:nvSpPr>
        <p:spPr>
          <a:xfrm>
            <a:off x="10314551" y="1512610"/>
            <a:ext cx="1633268" cy="256622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19911397">
            <a:off x="983888" y="1899313"/>
            <a:ext cx="1224551" cy="365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иот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8755193" y="3981440"/>
            <a:ext cx="351532" cy="1008745"/>
            <a:chOff x="374303" y="3029074"/>
            <a:chExt cx="351532" cy="1008745"/>
          </a:xfrm>
        </p:grpSpPr>
        <p:sp>
          <p:nvSpPr>
            <p:cNvPr id="97" name="Shape 548"/>
            <p:cNvSpPr/>
            <p:nvPr/>
          </p:nvSpPr>
          <p:spPr>
            <a:xfrm>
              <a:off x="374303" y="3397701"/>
              <a:ext cx="343934" cy="640118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solidFill>
              <a:srgbClr val="C00000"/>
            </a:solidFill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>
              <a:defPPr rtl="0">
                <a:defRPr lang="ru-RU"/>
              </a:defPPr>
              <a:lvl1pPr marL="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28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9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5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32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8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44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9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8930">
                <a:buClr>
                  <a:srgbClr val="000000"/>
                </a:buClr>
              </a:pPr>
              <a:endParaRPr b="1" ker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  <a:sym typeface="Arial"/>
              </a:endParaRPr>
            </a:p>
          </p:txBody>
        </p:sp>
        <p:sp>
          <p:nvSpPr>
            <p:cNvPr id="98" name="Shape 554"/>
            <p:cNvSpPr/>
            <p:nvPr/>
          </p:nvSpPr>
          <p:spPr>
            <a:xfrm flipH="1">
              <a:off x="381901" y="3029074"/>
              <a:ext cx="343934" cy="36171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solidFill>
              <a:srgbClr val="C00000"/>
            </a:solidFill>
            <a:ln w="381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>
              <a:defPPr rtl="0">
                <a:defRPr lang="ru-RU"/>
              </a:defPPr>
              <a:lvl1pPr marL="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05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128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19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25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326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382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440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499" algn="l" defTabSz="914128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8930">
                <a:buClr>
                  <a:srgbClr val="000000"/>
                </a:buClr>
              </a:pPr>
              <a:endParaRPr b="1" ker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  <a:sym typeface="Arial"/>
              </a:endParaRPr>
            </a:p>
          </p:txBody>
        </p:sp>
      </p:grpSp>
      <p:cxnSp>
        <p:nvCxnSpPr>
          <p:cNvPr id="88" name="Скругленная соединительная линия 87"/>
          <p:cNvCxnSpPr/>
          <p:nvPr/>
        </p:nvCxnSpPr>
        <p:spPr>
          <a:xfrm rot="16200000" flipH="1">
            <a:off x="8358208" y="1136922"/>
            <a:ext cx="2662097" cy="2494395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4855052" y="554142"/>
            <a:ext cx="1962453" cy="307771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система перезачётов</a:t>
            </a:r>
          </a:p>
        </p:txBody>
      </p:sp>
      <p:cxnSp>
        <p:nvCxnSpPr>
          <p:cNvPr id="106" name="Скругленная соединительная линия 105"/>
          <p:cNvCxnSpPr>
            <a:endCxn id="36" idx="2"/>
          </p:cNvCxnSpPr>
          <p:nvPr/>
        </p:nvCxnSpPr>
        <p:spPr>
          <a:xfrm flipV="1">
            <a:off x="6024212" y="984502"/>
            <a:ext cx="2346415" cy="329759"/>
          </a:xfrm>
          <a:prstGeom prst="curvedConnector2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кругленная соединительная линия 119"/>
          <p:cNvCxnSpPr/>
          <p:nvPr/>
        </p:nvCxnSpPr>
        <p:spPr>
          <a:xfrm rot="16200000" flipH="1">
            <a:off x="8299257" y="1417476"/>
            <a:ext cx="2690334" cy="2318866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Группа 129">
            <a:extLst>
              <a:ext uri="{FF2B5EF4-FFF2-40B4-BE49-F238E27FC236}">
                <a16:creationId xmlns:a16="http://schemas.microsoft.com/office/drawing/2014/main" id="{8DF3E9B6-85C6-4AFE-ADA6-B1F97A15A964}"/>
              </a:ext>
            </a:extLst>
          </p:cNvPr>
          <p:cNvGrpSpPr/>
          <p:nvPr/>
        </p:nvGrpSpPr>
        <p:grpSpPr>
          <a:xfrm>
            <a:off x="10898408" y="5584147"/>
            <a:ext cx="848210" cy="830858"/>
            <a:chOff x="2172327" y="3285977"/>
            <a:chExt cx="470206" cy="470206"/>
          </a:xfrm>
          <a:solidFill>
            <a:schemeClr val="bg1">
              <a:lumMod val="75000"/>
            </a:schemeClr>
          </a:solidFill>
        </p:grpSpPr>
        <p:grpSp>
          <p:nvGrpSpPr>
            <p:cNvPr id="131" name="Группа 130">
              <a:extLst>
                <a:ext uri="{FF2B5EF4-FFF2-40B4-BE49-F238E27FC236}">
                  <a16:creationId xmlns:a16="http://schemas.microsoft.com/office/drawing/2014/main" id="{36C5CB1F-C680-45AA-955E-64CB9D892ED4}"/>
                </a:ext>
              </a:extLst>
            </p:cNvPr>
            <p:cNvGrpSpPr/>
            <p:nvPr/>
          </p:nvGrpSpPr>
          <p:grpSpPr>
            <a:xfrm>
              <a:off x="2172327" y="3285977"/>
              <a:ext cx="470206" cy="470206"/>
              <a:chOff x="2309565" y="2712521"/>
              <a:chExt cx="470206" cy="470206"/>
            </a:xfrm>
            <a:grpFill/>
          </p:grpSpPr>
          <p:sp>
            <p:nvSpPr>
              <p:cNvPr id="153" name="Google Shape;118;p3">
                <a:extLst>
                  <a:ext uri="{FF2B5EF4-FFF2-40B4-BE49-F238E27FC236}">
                    <a16:creationId xmlns:a16="http://schemas.microsoft.com/office/drawing/2014/main" id="{26D24A44-17BA-40B9-B206-AC481E5E6955}"/>
                  </a:ext>
                </a:extLst>
              </p:cNvPr>
              <p:cNvSpPr/>
              <p:nvPr/>
            </p:nvSpPr>
            <p:spPr>
              <a:xfrm>
                <a:off x="2309565" y="2712521"/>
                <a:ext cx="470206" cy="47020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rtl="0">
                  <a:defRPr lang="ru-RU"/>
                </a:defPPr>
                <a:lvl1pPr marL="0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059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128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192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256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326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382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440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499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050">
                  <a:buClr>
                    <a:srgbClr val="000000"/>
                  </a:buClr>
                  <a:buSzPts val="1400"/>
                </a:pPr>
                <a:endParaRPr kern="0">
                  <a:solidFill>
                    <a:srgbClr val="FFFFFF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154" name="Google Shape;119;p3">
                <a:extLst>
                  <a:ext uri="{FF2B5EF4-FFF2-40B4-BE49-F238E27FC236}">
                    <a16:creationId xmlns:a16="http://schemas.microsoft.com/office/drawing/2014/main" id="{749D2100-544A-47A7-9948-450308C2D80C}"/>
                  </a:ext>
                </a:extLst>
              </p:cNvPr>
              <p:cNvGrpSpPr/>
              <p:nvPr/>
            </p:nvGrpSpPr>
            <p:grpSpPr>
              <a:xfrm>
                <a:off x="2438605" y="2856166"/>
                <a:ext cx="212127" cy="182916"/>
                <a:chOff x="4604550" y="3714775"/>
                <a:chExt cx="439625" cy="319075"/>
              </a:xfrm>
              <a:grpFill/>
            </p:grpSpPr>
            <p:sp>
              <p:nvSpPr>
                <p:cNvPr id="156" name="Google Shape;120;p3">
                  <a:extLst>
                    <a:ext uri="{FF2B5EF4-FFF2-40B4-BE49-F238E27FC236}">
                      <a16:creationId xmlns:a16="http://schemas.microsoft.com/office/drawing/2014/main" id="{82AEC9C7-9858-47B8-8AD5-759E88F14399}"/>
                    </a:ext>
                  </a:extLst>
                </p:cNvPr>
                <p:cNvSpPr/>
                <p:nvPr/>
              </p:nvSpPr>
              <p:spPr>
                <a:xfrm>
                  <a:off x="4604550" y="3714775"/>
                  <a:ext cx="439625" cy="31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85" h="12763" fill="none" extrusionOk="0">
                      <a:moveTo>
                        <a:pt x="1" y="1"/>
                      </a:moveTo>
                      <a:lnTo>
                        <a:pt x="1" y="12276"/>
                      </a:lnTo>
                      <a:lnTo>
                        <a:pt x="1" y="12276"/>
                      </a:lnTo>
                      <a:lnTo>
                        <a:pt x="1" y="12373"/>
                      </a:lnTo>
                      <a:lnTo>
                        <a:pt x="25" y="12471"/>
                      </a:lnTo>
                      <a:lnTo>
                        <a:pt x="74" y="12544"/>
                      </a:lnTo>
                      <a:lnTo>
                        <a:pt x="122" y="12617"/>
                      </a:lnTo>
                      <a:lnTo>
                        <a:pt x="196" y="12690"/>
                      </a:lnTo>
                      <a:lnTo>
                        <a:pt x="293" y="12714"/>
                      </a:lnTo>
                      <a:lnTo>
                        <a:pt x="366" y="12763"/>
                      </a:lnTo>
                      <a:lnTo>
                        <a:pt x="488" y="12763"/>
                      </a:lnTo>
                      <a:lnTo>
                        <a:pt x="17585" y="12763"/>
                      </a:lnTo>
                    </a:path>
                  </a:pathLst>
                </a:custGeom>
                <a:grp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rtl="0">
                    <a:defRPr lang="ru-RU"/>
                  </a:defPPr>
                  <a:lvl1pPr marL="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28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9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5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32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8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44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9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219050">
                    <a:buClr>
                      <a:srgbClr val="000000"/>
                    </a:buClr>
                    <a:buSzPts val="1400"/>
                  </a:pPr>
                  <a:endParaRPr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57" name="Google Shape;121;p3">
                  <a:extLst>
                    <a:ext uri="{FF2B5EF4-FFF2-40B4-BE49-F238E27FC236}">
                      <a16:creationId xmlns:a16="http://schemas.microsoft.com/office/drawing/2014/main" id="{4B61409D-A639-453A-8299-591077526578}"/>
                    </a:ext>
                  </a:extLst>
                </p:cNvPr>
                <p:cNvSpPr/>
                <p:nvPr/>
              </p:nvSpPr>
              <p:spPr>
                <a:xfrm>
                  <a:off x="4647175" y="3761675"/>
                  <a:ext cx="354400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76" h="8549" fill="none" extrusionOk="0">
                      <a:moveTo>
                        <a:pt x="1" y="8549"/>
                      </a:moveTo>
                      <a:lnTo>
                        <a:pt x="3654" y="4408"/>
                      </a:lnTo>
                      <a:lnTo>
                        <a:pt x="5821" y="5699"/>
                      </a:lnTo>
                      <a:lnTo>
                        <a:pt x="9085" y="1924"/>
                      </a:lnTo>
                      <a:lnTo>
                        <a:pt x="9085" y="1924"/>
                      </a:lnTo>
                      <a:lnTo>
                        <a:pt x="9085" y="1924"/>
                      </a:lnTo>
                      <a:lnTo>
                        <a:pt x="9085" y="1924"/>
                      </a:lnTo>
                      <a:lnTo>
                        <a:pt x="9061" y="1924"/>
                      </a:lnTo>
                      <a:lnTo>
                        <a:pt x="9085" y="1924"/>
                      </a:lnTo>
                      <a:lnTo>
                        <a:pt x="9085" y="1924"/>
                      </a:lnTo>
                      <a:lnTo>
                        <a:pt x="9085" y="1924"/>
                      </a:lnTo>
                      <a:lnTo>
                        <a:pt x="9085" y="1924"/>
                      </a:lnTo>
                      <a:lnTo>
                        <a:pt x="9061" y="1924"/>
                      </a:lnTo>
                      <a:lnTo>
                        <a:pt x="9085" y="1924"/>
                      </a:lnTo>
                      <a:lnTo>
                        <a:pt x="10571" y="3337"/>
                      </a:lnTo>
                      <a:lnTo>
                        <a:pt x="14175" y="0"/>
                      </a:lnTo>
                    </a:path>
                  </a:pathLst>
                </a:custGeom>
                <a:grp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rtl="0">
                    <a:defRPr lang="ru-RU"/>
                  </a:defPPr>
                  <a:lvl1pPr marL="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28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9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5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32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8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44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9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219050">
                    <a:buClr>
                      <a:srgbClr val="000000"/>
                    </a:buClr>
                    <a:buSzPts val="1400"/>
                  </a:pPr>
                  <a:endParaRPr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5" name="Google Shape;70;p2">
                <a:extLst>
                  <a:ext uri="{FF2B5EF4-FFF2-40B4-BE49-F238E27FC236}">
                    <a16:creationId xmlns:a16="http://schemas.microsoft.com/office/drawing/2014/main" id="{AA422D67-8EB3-4798-9D76-0150B27682FF}"/>
                  </a:ext>
                </a:extLst>
              </p:cNvPr>
              <p:cNvSpPr/>
              <p:nvPr/>
            </p:nvSpPr>
            <p:spPr>
              <a:xfrm>
                <a:off x="2356814" y="2759770"/>
                <a:ext cx="375708" cy="37570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rtl="0">
                  <a:defRPr lang="ru-RU"/>
                </a:defPPr>
                <a:lvl1pPr marL="0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059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128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192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256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326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382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440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499" algn="l" defTabSz="914128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050">
                  <a:buClr>
                    <a:srgbClr val="000000"/>
                  </a:buClr>
                  <a:buSzPts val="1400"/>
                </a:pPr>
                <a:endParaRPr kern="0">
                  <a:solidFill>
                    <a:srgbClr val="FFFFFF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32" name="Группа 131">
              <a:extLst>
                <a:ext uri="{FF2B5EF4-FFF2-40B4-BE49-F238E27FC236}">
                  <a16:creationId xmlns:a16="http://schemas.microsoft.com/office/drawing/2014/main" id="{4C9895DD-988A-4E34-8357-0661C9C58988}"/>
                </a:ext>
              </a:extLst>
            </p:cNvPr>
            <p:cNvGrpSpPr/>
            <p:nvPr/>
          </p:nvGrpSpPr>
          <p:grpSpPr>
            <a:xfrm>
              <a:off x="2292156" y="3380034"/>
              <a:ext cx="234988" cy="287337"/>
              <a:chOff x="1210189" y="4456228"/>
              <a:chExt cx="349066" cy="426826"/>
            </a:xfrm>
            <a:grpFill/>
          </p:grpSpPr>
          <p:grpSp>
            <p:nvGrpSpPr>
              <p:cNvPr id="133" name="Shape 547">
                <a:extLst>
                  <a:ext uri="{FF2B5EF4-FFF2-40B4-BE49-F238E27FC236}">
                    <a16:creationId xmlns:a16="http://schemas.microsoft.com/office/drawing/2014/main" id="{FE9EA744-1C49-414B-82A5-5D420EF6CFF7}"/>
                  </a:ext>
                </a:extLst>
              </p:cNvPr>
              <p:cNvGrpSpPr/>
              <p:nvPr/>
            </p:nvGrpSpPr>
            <p:grpSpPr>
              <a:xfrm>
                <a:off x="1210189" y="4456228"/>
                <a:ext cx="170936" cy="426826"/>
                <a:chOff x="3384375" y="2267500"/>
                <a:chExt cx="203375" cy="507825"/>
              </a:xfrm>
              <a:grpFill/>
            </p:grpSpPr>
            <p:sp>
              <p:nvSpPr>
                <p:cNvPr id="137" name="Shape 548">
                  <a:extLst>
                    <a:ext uri="{FF2B5EF4-FFF2-40B4-BE49-F238E27FC236}">
                      <a16:creationId xmlns:a16="http://schemas.microsoft.com/office/drawing/2014/main" id="{C9FA8D7D-05AD-4D30-94E4-8EBB302ECE3C}"/>
                    </a:ext>
                  </a:extLst>
                </p:cNvPr>
                <p:cNvSpPr/>
                <p:nvPr/>
              </p:nvSpPr>
              <p:spPr>
                <a:xfrm>
                  <a:off x="3384375" y="2373425"/>
                  <a:ext cx="203375" cy="401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35" h="16076" fill="none" extrusionOk="0">
                      <a:moveTo>
                        <a:pt x="4896" y="1"/>
                      </a:moveTo>
                      <a:lnTo>
                        <a:pt x="4896" y="1"/>
                      </a:lnTo>
                      <a:lnTo>
                        <a:pt x="4701" y="74"/>
                      </a:lnTo>
                      <a:lnTo>
                        <a:pt x="4506" y="147"/>
                      </a:lnTo>
                      <a:lnTo>
                        <a:pt x="4287" y="196"/>
                      </a:lnTo>
                      <a:lnTo>
                        <a:pt x="4068" y="196"/>
                      </a:lnTo>
                      <a:lnTo>
                        <a:pt x="4068" y="196"/>
                      </a:lnTo>
                      <a:lnTo>
                        <a:pt x="3848" y="196"/>
                      </a:lnTo>
                      <a:lnTo>
                        <a:pt x="3654" y="147"/>
                      </a:lnTo>
                      <a:lnTo>
                        <a:pt x="3434" y="98"/>
                      </a:lnTo>
                      <a:lnTo>
                        <a:pt x="3240" y="1"/>
                      </a:lnTo>
                      <a:lnTo>
                        <a:pt x="3240" y="1"/>
                      </a:lnTo>
                      <a:lnTo>
                        <a:pt x="2996" y="50"/>
                      </a:lnTo>
                      <a:lnTo>
                        <a:pt x="2777" y="98"/>
                      </a:lnTo>
                      <a:lnTo>
                        <a:pt x="2558" y="171"/>
                      </a:lnTo>
                      <a:lnTo>
                        <a:pt x="2363" y="269"/>
                      </a:lnTo>
                      <a:lnTo>
                        <a:pt x="2168" y="366"/>
                      </a:lnTo>
                      <a:lnTo>
                        <a:pt x="1973" y="464"/>
                      </a:lnTo>
                      <a:lnTo>
                        <a:pt x="1803" y="585"/>
                      </a:lnTo>
                      <a:lnTo>
                        <a:pt x="1632" y="731"/>
                      </a:lnTo>
                      <a:lnTo>
                        <a:pt x="1486" y="878"/>
                      </a:lnTo>
                      <a:lnTo>
                        <a:pt x="1340" y="1024"/>
                      </a:lnTo>
                      <a:lnTo>
                        <a:pt x="1072" y="1365"/>
                      </a:lnTo>
                      <a:lnTo>
                        <a:pt x="853" y="1779"/>
                      </a:lnTo>
                      <a:lnTo>
                        <a:pt x="658" y="2193"/>
                      </a:lnTo>
                      <a:lnTo>
                        <a:pt x="488" y="2680"/>
                      </a:lnTo>
                      <a:lnTo>
                        <a:pt x="341" y="3167"/>
                      </a:lnTo>
                      <a:lnTo>
                        <a:pt x="244" y="3727"/>
                      </a:lnTo>
                      <a:lnTo>
                        <a:pt x="147" y="4287"/>
                      </a:lnTo>
                      <a:lnTo>
                        <a:pt x="73" y="4896"/>
                      </a:lnTo>
                      <a:lnTo>
                        <a:pt x="49" y="5529"/>
                      </a:lnTo>
                      <a:lnTo>
                        <a:pt x="25" y="6187"/>
                      </a:lnTo>
                      <a:lnTo>
                        <a:pt x="0" y="6869"/>
                      </a:lnTo>
                      <a:lnTo>
                        <a:pt x="0" y="6869"/>
                      </a:lnTo>
                      <a:lnTo>
                        <a:pt x="25" y="7015"/>
                      </a:lnTo>
                      <a:lnTo>
                        <a:pt x="49" y="7161"/>
                      </a:lnTo>
                      <a:lnTo>
                        <a:pt x="98" y="7307"/>
                      </a:lnTo>
                      <a:lnTo>
                        <a:pt x="171" y="7405"/>
                      </a:lnTo>
                      <a:lnTo>
                        <a:pt x="268" y="7502"/>
                      </a:lnTo>
                      <a:lnTo>
                        <a:pt x="390" y="7575"/>
                      </a:lnTo>
                      <a:lnTo>
                        <a:pt x="512" y="7624"/>
                      </a:lnTo>
                      <a:lnTo>
                        <a:pt x="658" y="7648"/>
                      </a:lnTo>
                      <a:lnTo>
                        <a:pt x="658" y="7648"/>
                      </a:lnTo>
                      <a:lnTo>
                        <a:pt x="804" y="7624"/>
                      </a:lnTo>
                      <a:lnTo>
                        <a:pt x="926" y="7575"/>
                      </a:lnTo>
                      <a:lnTo>
                        <a:pt x="1048" y="7502"/>
                      </a:lnTo>
                      <a:lnTo>
                        <a:pt x="1145" y="7405"/>
                      </a:lnTo>
                      <a:lnTo>
                        <a:pt x="1218" y="7307"/>
                      </a:lnTo>
                      <a:lnTo>
                        <a:pt x="1267" y="7161"/>
                      </a:lnTo>
                      <a:lnTo>
                        <a:pt x="1291" y="7015"/>
                      </a:lnTo>
                      <a:lnTo>
                        <a:pt x="1316" y="6869"/>
                      </a:lnTo>
                      <a:lnTo>
                        <a:pt x="1316" y="6869"/>
                      </a:lnTo>
                      <a:lnTo>
                        <a:pt x="1340" y="6260"/>
                      </a:lnTo>
                      <a:lnTo>
                        <a:pt x="1413" y="5554"/>
                      </a:lnTo>
                      <a:lnTo>
                        <a:pt x="1510" y="4847"/>
                      </a:lnTo>
                      <a:lnTo>
                        <a:pt x="1632" y="4141"/>
                      </a:lnTo>
                      <a:lnTo>
                        <a:pt x="1754" y="3532"/>
                      </a:lnTo>
                      <a:lnTo>
                        <a:pt x="1876" y="3021"/>
                      </a:lnTo>
                      <a:lnTo>
                        <a:pt x="1998" y="2680"/>
                      </a:lnTo>
                      <a:lnTo>
                        <a:pt x="2046" y="2607"/>
                      </a:lnTo>
                      <a:lnTo>
                        <a:pt x="2095" y="2582"/>
                      </a:lnTo>
                      <a:lnTo>
                        <a:pt x="2095" y="2582"/>
                      </a:lnTo>
                      <a:lnTo>
                        <a:pt x="2095" y="2631"/>
                      </a:lnTo>
                      <a:lnTo>
                        <a:pt x="2119" y="2729"/>
                      </a:lnTo>
                      <a:lnTo>
                        <a:pt x="2119" y="3143"/>
                      </a:lnTo>
                      <a:lnTo>
                        <a:pt x="2071" y="4555"/>
                      </a:lnTo>
                      <a:lnTo>
                        <a:pt x="1949" y="6577"/>
                      </a:lnTo>
                      <a:lnTo>
                        <a:pt x="1827" y="8842"/>
                      </a:lnTo>
                      <a:lnTo>
                        <a:pt x="1535" y="13128"/>
                      </a:lnTo>
                      <a:lnTo>
                        <a:pt x="1389" y="15077"/>
                      </a:lnTo>
                      <a:lnTo>
                        <a:pt x="1389" y="15077"/>
                      </a:lnTo>
                      <a:lnTo>
                        <a:pt x="1389" y="15247"/>
                      </a:lnTo>
                      <a:lnTo>
                        <a:pt x="1413" y="15418"/>
                      </a:lnTo>
                      <a:lnTo>
                        <a:pt x="1462" y="15564"/>
                      </a:lnTo>
                      <a:lnTo>
                        <a:pt x="1559" y="15710"/>
                      </a:lnTo>
                      <a:lnTo>
                        <a:pt x="1657" y="15856"/>
                      </a:lnTo>
                      <a:lnTo>
                        <a:pt x="1778" y="15953"/>
                      </a:lnTo>
                      <a:lnTo>
                        <a:pt x="1924" y="16026"/>
                      </a:lnTo>
                      <a:lnTo>
                        <a:pt x="2095" y="16075"/>
                      </a:lnTo>
                      <a:lnTo>
                        <a:pt x="2095" y="16075"/>
                      </a:lnTo>
                      <a:lnTo>
                        <a:pt x="2217" y="16075"/>
                      </a:lnTo>
                      <a:lnTo>
                        <a:pt x="2217" y="16075"/>
                      </a:lnTo>
                      <a:lnTo>
                        <a:pt x="2387" y="16075"/>
                      </a:lnTo>
                      <a:lnTo>
                        <a:pt x="2509" y="16026"/>
                      </a:lnTo>
                      <a:lnTo>
                        <a:pt x="2655" y="15953"/>
                      </a:lnTo>
                      <a:lnTo>
                        <a:pt x="2777" y="15880"/>
                      </a:lnTo>
                      <a:lnTo>
                        <a:pt x="2874" y="15758"/>
                      </a:lnTo>
                      <a:lnTo>
                        <a:pt x="2947" y="15637"/>
                      </a:lnTo>
                      <a:lnTo>
                        <a:pt x="3020" y="15491"/>
                      </a:lnTo>
                      <a:lnTo>
                        <a:pt x="3045" y="15344"/>
                      </a:lnTo>
                      <a:lnTo>
                        <a:pt x="3702" y="8525"/>
                      </a:lnTo>
                      <a:lnTo>
                        <a:pt x="3702" y="8525"/>
                      </a:lnTo>
                      <a:lnTo>
                        <a:pt x="3727" y="8452"/>
                      </a:lnTo>
                      <a:lnTo>
                        <a:pt x="3775" y="8330"/>
                      </a:lnTo>
                      <a:lnTo>
                        <a:pt x="3824" y="8282"/>
                      </a:lnTo>
                      <a:lnTo>
                        <a:pt x="3873" y="8208"/>
                      </a:lnTo>
                      <a:lnTo>
                        <a:pt x="3970" y="8184"/>
                      </a:lnTo>
                      <a:lnTo>
                        <a:pt x="4068" y="8160"/>
                      </a:lnTo>
                      <a:lnTo>
                        <a:pt x="4068" y="8160"/>
                      </a:lnTo>
                      <a:lnTo>
                        <a:pt x="4165" y="8184"/>
                      </a:lnTo>
                      <a:lnTo>
                        <a:pt x="4263" y="8208"/>
                      </a:lnTo>
                      <a:lnTo>
                        <a:pt x="4311" y="8282"/>
                      </a:lnTo>
                      <a:lnTo>
                        <a:pt x="4360" y="8330"/>
                      </a:lnTo>
                      <a:lnTo>
                        <a:pt x="4409" y="8452"/>
                      </a:lnTo>
                      <a:lnTo>
                        <a:pt x="4433" y="8525"/>
                      </a:lnTo>
                      <a:lnTo>
                        <a:pt x="5091" y="15344"/>
                      </a:lnTo>
                      <a:lnTo>
                        <a:pt x="5091" y="15344"/>
                      </a:lnTo>
                      <a:lnTo>
                        <a:pt x="5115" y="15491"/>
                      </a:lnTo>
                      <a:lnTo>
                        <a:pt x="5188" y="15637"/>
                      </a:lnTo>
                      <a:lnTo>
                        <a:pt x="5261" y="15758"/>
                      </a:lnTo>
                      <a:lnTo>
                        <a:pt x="5358" y="15880"/>
                      </a:lnTo>
                      <a:lnTo>
                        <a:pt x="5480" y="15953"/>
                      </a:lnTo>
                      <a:lnTo>
                        <a:pt x="5626" y="16026"/>
                      </a:lnTo>
                      <a:lnTo>
                        <a:pt x="5748" y="16075"/>
                      </a:lnTo>
                      <a:lnTo>
                        <a:pt x="5919" y="16075"/>
                      </a:lnTo>
                      <a:lnTo>
                        <a:pt x="5919" y="16075"/>
                      </a:lnTo>
                      <a:lnTo>
                        <a:pt x="6040" y="16075"/>
                      </a:lnTo>
                      <a:lnTo>
                        <a:pt x="6040" y="16075"/>
                      </a:lnTo>
                      <a:lnTo>
                        <a:pt x="6211" y="16026"/>
                      </a:lnTo>
                      <a:lnTo>
                        <a:pt x="6357" y="15953"/>
                      </a:lnTo>
                      <a:lnTo>
                        <a:pt x="6479" y="15856"/>
                      </a:lnTo>
                      <a:lnTo>
                        <a:pt x="6576" y="15710"/>
                      </a:lnTo>
                      <a:lnTo>
                        <a:pt x="6674" y="15564"/>
                      </a:lnTo>
                      <a:lnTo>
                        <a:pt x="6722" y="15418"/>
                      </a:lnTo>
                      <a:lnTo>
                        <a:pt x="6747" y="15247"/>
                      </a:lnTo>
                      <a:lnTo>
                        <a:pt x="6747" y="15077"/>
                      </a:lnTo>
                      <a:lnTo>
                        <a:pt x="6747" y="15077"/>
                      </a:lnTo>
                      <a:lnTo>
                        <a:pt x="6601" y="13128"/>
                      </a:lnTo>
                      <a:lnTo>
                        <a:pt x="6333" y="8890"/>
                      </a:lnTo>
                      <a:lnTo>
                        <a:pt x="6187" y="6601"/>
                      </a:lnTo>
                      <a:lnTo>
                        <a:pt x="6089" y="4604"/>
                      </a:lnTo>
                      <a:lnTo>
                        <a:pt x="6040" y="3167"/>
                      </a:lnTo>
                      <a:lnTo>
                        <a:pt x="6040" y="2753"/>
                      </a:lnTo>
                      <a:lnTo>
                        <a:pt x="6040" y="2582"/>
                      </a:lnTo>
                      <a:lnTo>
                        <a:pt x="6040" y="2582"/>
                      </a:lnTo>
                      <a:lnTo>
                        <a:pt x="6065" y="2582"/>
                      </a:lnTo>
                      <a:lnTo>
                        <a:pt x="6089" y="2582"/>
                      </a:lnTo>
                      <a:lnTo>
                        <a:pt x="6138" y="2680"/>
                      </a:lnTo>
                      <a:lnTo>
                        <a:pt x="6235" y="2996"/>
                      </a:lnTo>
                      <a:lnTo>
                        <a:pt x="6381" y="3484"/>
                      </a:lnTo>
                      <a:lnTo>
                        <a:pt x="6503" y="4117"/>
                      </a:lnTo>
                      <a:lnTo>
                        <a:pt x="6625" y="4823"/>
                      </a:lnTo>
                      <a:lnTo>
                        <a:pt x="6722" y="5554"/>
                      </a:lnTo>
                      <a:lnTo>
                        <a:pt x="6795" y="6260"/>
                      </a:lnTo>
                      <a:lnTo>
                        <a:pt x="6820" y="6869"/>
                      </a:lnTo>
                      <a:lnTo>
                        <a:pt x="6820" y="6869"/>
                      </a:lnTo>
                      <a:lnTo>
                        <a:pt x="6844" y="7015"/>
                      </a:lnTo>
                      <a:lnTo>
                        <a:pt x="6869" y="7161"/>
                      </a:lnTo>
                      <a:lnTo>
                        <a:pt x="6917" y="7307"/>
                      </a:lnTo>
                      <a:lnTo>
                        <a:pt x="6990" y="7405"/>
                      </a:lnTo>
                      <a:lnTo>
                        <a:pt x="7088" y="7502"/>
                      </a:lnTo>
                      <a:lnTo>
                        <a:pt x="7209" y="7575"/>
                      </a:lnTo>
                      <a:lnTo>
                        <a:pt x="7331" y="7624"/>
                      </a:lnTo>
                      <a:lnTo>
                        <a:pt x="7477" y="7648"/>
                      </a:lnTo>
                      <a:lnTo>
                        <a:pt x="7477" y="7648"/>
                      </a:lnTo>
                      <a:lnTo>
                        <a:pt x="7624" y="7624"/>
                      </a:lnTo>
                      <a:lnTo>
                        <a:pt x="7745" y="7575"/>
                      </a:lnTo>
                      <a:lnTo>
                        <a:pt x="7867" y="7502"/>
                      </a:lnTo>
                      <a:lnTo>
                        <a:pt x="7964" y="7405"/>
                      </a:lnTo>
                      <a:lnTo>
                        <a:pt x="8038" y="7307"/>
                      </a:lnTo>
                      <a:lnTo>
                        <a:pt x="8086" y="7161"/>
                      </a:lnTo>
                      <a:lnTo>
                        <a:pt x="8111" y="7015"/>
                      </a:lnTo>
                      <a:lnTo>
                        <a:pt x="8135" y="6869"/>
                      </a:lnTo>
                      <a:lnTo>
                        <a:pt x="8135" y="6869"/>
                      </a:lnTo>
                      <a:lnTo>
                        <a:pt x="8111" y="5505"/>
                      </a:lnTo>
                      <a:lnTo>
                        <a:pt x="8086" y="4872"/>
                      </a:lnTo>
                      <a:lnTo>
                        <a:pt x="8038" y="4287"/>
                      </a:lnTo>
                      <a:lnTo>
                        <a:pt x="7964" y="3703"/>
                      </a:lnTo>
                      <a:lnTo>
                        <a:pt x="7867" y="3167"/>
                      </a:lnTo>
                      <a:lnTo>
                        <a:pt x="7745" y="2656"/>
                      </a:lnTo>
                      <a:lnTo>
                        <a:pt x="7599" y="2168"/>
                      </a:lnTo>
                      <a:lnTo>
                        <a:pt x="7404" y="1754"/>
                      </a:lnTo>
                      <a:lnTo>
                        <a:pt x="7185" y="1365"/>
                      </a:lnTo>
                      <a:lnTo>
                        <a:pt x="7063" y="1170"/>
                      </a:lnTo>
                      <a:lnTo>
                        <a:pt x="6917" y="999"/>
                      </a:lnTo>
                      <a:lnTo>
                        <a:pt x="6771" y="853"/>
                      </a:lnTo>
                      <a:lnTo>
                        <a:pt x="6625" y="707"/>
                      </a:lnTo>
                      <a:lnTo>
                        <a:pt x="6454" y="561"/>
                      </a:lnTo>
                      <a:lnTo>
                        <a:pt x="6260" y="439"/>
                      </a:lnTo>
                      <a:lnTo>
                        <a:pt x="6065" y="342"/>
                      </a:lnTo>
                      <a:lnTo>
                        <a:pt x="5870" y="244"/>
                      </a:lnTo>
                      <a:lnTo>
                        <a:pt x="5651" y="171"/>
                      </a:lnTo>
                      <a:lnTo>
                        <a:pt x="5407" y="98"/>
                      </a:lnTo>
                      <a:lnTo>
                        <a:pt x="5164" y="50"/>
                      </a:lnTo>
                      <a:lnTo>
                        <a:pt x="4896" y="1"/>
                      </a:lnTo>
                      <a:lnTo>
                        <a:pt x="4896" y="1"/>
                      </a:lnTo>
                      <a:close/>
                    </a:path>
                  </a:pathLst>
                </a:custGeom>
                <a:grpFill/>
                <a:ln w="952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>
                  <a:defPPr rtl="0">
                    <a:defRPr lang="ru-RU"/>
                  </a:defPPr>
                  <a:lvl1pPr marL="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28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9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5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32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8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44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9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219050">
                    <a:buClr>
                      <a:srgbClr val="000000"/>
                    </a:buClr>
                  </a:pPr>
                  <a:endParaRPr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38" name="Shape 549">
                  <a:extLst>
                    <a:ext uri="{FF2B5EF4-FFF2-40B4-BE49-F238E27FC236}">
                      <a16:creationId xmlns:a16="http://schemas.microsoft.com/office/drawing/2014/main" id="{75B5395B-614E-473F-8F43-9B5B210E6FF0}"/>
                    </a:ext>
                  </a:extLst>
                </p:cNvPr>
                <p:cNvSpPr/>
                <p:nvPr/>
              </p:nvSpPr>
              <p:spPr>
                <a:xfrm>
                  <a:off x="3443425" y="2267500"/>
                  <a:ext cx="85275" cy="937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11" h="3751" fill="none" extrusionOk="0">
                      <a:moveTo>
                        <a:pt x="1" y="1705"/>
                      </a:moveTo>
                      <a:lnTo>
                        <a:pt x="1" y="1705"/>
                      </a:lnTo>
                      <a:lnTo>
                        <a:pt x="1" y="1510"/>
                      </a:lnTo>
                      <a:lnTo>
                        <a:pt x="25" y="1315"/>
                      </a:lnTo>
                      <a:lnTo>
                        <a:pt x="74" y="1145"/>
                      </a:lnTo>
                      <a:lnTo>
                        <a:pt x="123" y="999"/>
                      </a:lnTo>
                      <a:lnTo>
                        <a:pt x="196" y="852"/>
                      </a:lnTo>
                      <a:lnTo>
                        <a:pt x="293" y="706"/>
                      </a:lnTo>
                      <a:lnTo>
                        <a:pt x="391" y="585"/>
                      </a:lnTo>
                      <a:lnTo>
                        <a:pt x="488" y="463"/>
                      </a:lnTo>
                      <a:lnTo>
                        <a:pt x="610" y="341"/>
                      </a:lnTo>
                      <a:lnTo>
                        <a:pt x="756" y="268"/>
                      </a:lnTo>
                      <a:lnTo>
                        <a:pt x="902" y="171"/>
                      </a:lnTo>
                      <a:lnTo>
                        <a:pt x="1048" y="122"/>
                      </a:lnTo>
                      <a:lnTo>
                        <a:pt x="1194" y="49"/>
                      </a:lnTo>
                      <a:lnTo>
                        <a:pt x="1365" y="24"/>
                      </a:lnTo>
                      <a:lnTo>
                        <a:pt x="1535" y="0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876" y="0"/>
                      </a:lnTo>
                      <a:lnTo>
                        <a:pt x="2047" y="24"/>
                      </a:lnTo>
                      <a:lnTo>
                        <a:pt x="2217" y="49"/>
                      </a:lnTo>
                      <a:lnTo>
                        <a:pt x="2363" y="122"/>
                      </a:lnTo>
                      <a:lnTo>
                        <a:pt x="2509" y="171"/>
                      </a:lnTo>
                      <a:lnTo>
                        <a:pt x="2656" y="268"/>
                      </a:lnTo>
                      <a:lnTo>
                        <a:pt x="2802" y="341"/>
                      </a:lnTo>
                      <a:lnTo>
                        <a:pt x="2923" y="463"/>
                      </a:lnTo>
                      <a:lnTo>
                        <a:pt x="3021" y="585"/>
                      </a:lnTo>
                      <a:lnTo>
                        <a:pt x="3118" y="706"/>
                      </a:lnTo>
                      <a:lnTo>
                        <a:pt x="3216" y="852"/>
                      </a:lnTo>
                      <a:lnTo>
                        <a:pt x="3289" y="999"/>
                      </a:lnTo>
                      <a:lnTo>
                        <a:pt x="3337" y="1145"/>
                      </a:lnTo>
                      <a:lnTo>
                        <a:pt x="3386" y="1315"/>
                      </a:lnTo>
                      <a:lnTo>
                        <a:pt x="3411" y="1510"/>
                      </a:lnTo>
                      <a:lnTo>
                        <a:pt x="3411" y="1705"/>
                      </a:lnTo>
                      <a:lnTo>
                        <a:pt x="3411" y="1705"/>
                      </a:lnTo>
                      <a:lnTo>
                        <a:pt x="3411" y="1900"/>
                      </a:lnTo>
                      <a:lnTo>
                        <a:pt x="3386" y="2095"/>
                      </a:lnTo>
                      <a:lnTo>
                        <a:pt x="3337" y="2265"/>
                      </a:lnTo>
                      <a:lnTo>
                        <a:pt x="3289" y="2460"/>
                      </a:lnTo>
                      <a:lnTo>
                        <a:pt x="3216" y="2630"/>
                      </a:lnTo>
                      <a:lnTo>
                        <a:pt x="3118" y="2801"/>
                      </a:lnTo>
                      <a:lnTo>
                        <a:pt x="3021" y="2971"/>
                      </a:lnTo>
                      <a:lnTo>
                        <a:pt x="2923" y="3117"/>
                      </a:lnTo>
                      <a:lnTo>
                        <a:pt x="2802" y="3264"/>
                      </a:lnTo>
                      <a:lnTo>
                        <a:pt x="2656" y="3385"/>
                      </a:lnTo>
                      <a:lnTo>
                        <a:pt x="2509" y="3483"/>
                      </a:lnTo>
                      <a:lnTo>
                        <a:pt x="2363" y="3580"/>
                      </a:lnTo>
                      <a:lnTo>
                        <a:pt x="2217" y="3653"/>
                      </a:lnTo>
                      <a:lnTo>
                        <a:pt x="2047" y="3702"/>
                      </a:lnTo>
                      <a:lnTo>
                        <a:pt x="1876" y="3751"/>
                      </a:lnTo>
                      <a:lnTo>
                        <a:pt x="1706" y="3751"/>
                      </a:lnTo>
                      <a:lnTo>
                        <a:pt x="1706" y="3751"/>
                      </a:lnTo>
                      <a:lnTo>
                        <a:pt x="1535" y="3751"/>
                      </a:lnTo>
                      <a:lnTo>
                        <a:pt x="1365" y="3702"/>
                      </a:lnTo>
                      <a:lnTo>
                        <a:pt x="1194" y="3653"/>
                      </a:lnTo>
                      <a:lnTo>
                        <a:pt x="1048" y="3580"/>
                      </a:lnTo>
                      <a:lnTo>
                        <a:pt x="902" y="3483"/>
                      </a:lnTo>
                      <a:lnTo>
                        <a:pt x="756" y="3385"/>
                      </a:lnTo>
                      <a:lnTo>
                        <a:pt x="610" y="3264"/>
                      </a:lnTo>
                      <a:lnTo>
                        <a:pt x="488" y="3117"/>
                      </a:lnTo>
                      <a:lnTo>
                        <a:pt x="391" y="2971"/>
                      </a:lnTo>
                      <a:lnTo>
                        <a:pt x="293" y="2801"/>
                      </a:lnTo>
                      <a:lnTo>
                        <a:pt x="196" y="2630"/>
                      </a:lnTo>
                      <a:lnTo>
                        <a:pt x="123" y="2460"/>
                      </a:lnTo>
                      <a:lnTo>
                        <a:pt x="74" y="2265"/>
                      </a:lnTo>
                      <a:lnTo>
                        <a:pt x="25" y="2095"/>
                      </a:lnTo>
                      <a:lnTo>
                        <a:pt x="1" y="1900"/>
                      </a:lnTo>
                      <a:lnTo>
                        <a:pt x="1" y="1705"/>
                      </a:lnTo>
                      <a:lnTo>
                        <a:pt x="1" y="1705"/>
                      </a:lnTo>
                      <a:close/>
                    </a:path>
                  </a:pathLst>
                </a:custGeom>
                <a:grpFill/>
                <a:ln w="952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>
                  <a:defPPr rtl="0">
                    <a:defRPr lang="ru-RU"/>
                  </a:defPPr>
                  <a:lvl1pPr marL="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28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9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5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32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8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44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9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219050">
                    <a:buClr>
                      <a:srgbClr val="000000"/>
                    </a:buClr>
                  </a:pPr>
                  <a:endParaRPr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4" name="Shape 553">
                <a:extLst>
                  <a:ext uri="{FF2B5EF4-FFF2-40B4-BE49-F238E27FC236}">
                    <a16:creationId xmlns:a16="http://schemas.microsoft.com/office/drawing/2014/main" id="{39E2CAD9-5429-42A4-AC96-42B7C3AB133F}"/>
                  </a:ext>
                </a:extLst>
              </p:cNvPr>
              <p:cNvGrpSpPr/>
              <p:nvPr/>
            </p:nvGrpSpPr>
            <p:grpSpPr>
              <a:xfrm>
                <a:off x="1413912" y="4458275"/>
                <a:ext cx="145343" cy="422731"/>
                <a:chOff x="4071800" y="2269925"/>
                <a:chExt cx="172925" cy="502950"/>
              </a:xfrm>
              <a:grpFill/>
            </p:grpSpPr>
            <p:sp>
              <p:nvSpPr>
                <p:cNvPr id="135" name="Shape 554">
                  <a:extLst>
                    <a:ext uri="{FF2B5EF4-FFF2-40B4-BE49-F238E27FC236}">
                      <a16:creationId xmlns:a16="http://schemas.microsoft.com/office/drawing/2014/main" id="{9F9A2077-C3E8-4513-A3E1-1E30C5644A06}"/>
                    </a:ext>
                  </a:extLst>
                </p:cNvPr>
                <p:cNvSpPr/>
                <p:nvPr/>
              </p:nvSpPr>
              <p:spPr>
                <a:xfrm>
                  <a:off x="4118075" y="2269925"/>
                  <a:ext cx="80375" cy="913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15" h="3654" fill="none" extrusionOk="0">
                      <a:moveTo>
                        <a:pt x="0" y="1657"/>
                      </a:moveTo>
                      <a:lnTo>
                        <a:pt x="0" y="1657"/>
                      </a:lnTo>
                      <a:lnTo>
                        <a:pt x="0" y="1462"/>
                      </a:lnTo>
                      <a:lnTo>
                        <a:pt x="24" y="1291"/>
                      </a:lnTo>
                      <a:lnTo>
                        <a:pt x="73" y="1121"/>
                      </a:lnTo>
                      <a:lnTo>
                        <a:pt x="122" y="975"/>
                      </a:lnTo>
                      <a:lnTo>
                        <a:pt x="195" y="829"/>
                      </a:lnTo>
                      <a:lnTo>
                        <a:pt x="268" y="682"/>
                      </a:lnTo>
                      <a:lnTo>
                        <a:pt x="365" y="561"/>
                      </a:lnTo>
                      <a:lnTo>
                        <a:pt x="463" y="439"/>
                      </a:lnTo>
                      <a:lnTo>
                        <a:pt x="585" y="341"/>
                      </a:lnTo>
                      <a:lnTo>
                        <a:pt x="706" y="244"/>
                      </a:lnTo>
                      <a:lnTo>
                        <a:pt x="853" y="171"/>
                      </a:lnTo>
                      <a:lnTo>
                        <a:pt x="974" y="122"/>
                      </a:lnTo>
                      <a:lnTo>
                        <a:pt x="1120" y="74"/>
                      </a:lnTo>
                      <a:lnTo>
                        <a:pt x="1291" y="25"/>
                      </a:lnTo>
                      <a:lnTo>
                        <a:pt x="1437" y="0"/>
                      </a:lnTo>
                      <a:lnTo>
                        <a:pt x="1608" y="0"/>
                      </a:lnTo>
                      <a:lnTo>
                        <a:pt x="1608" y="0"/>
                      </a:lnTo>
                      <a:lnTo>
                        <a:pt x="1778" y="0"/>
                      </a:lnTo>
                      <a:lnTo>
                        <a:pt x="1924" y="25"/>
                      </a:lnTo>
                      <a:lnTo>
                        <a:pt x="2095" y="74"/>
                      </a:lnTo>
                      <a:lnTo>
                        <a:pt x="2241" y="122"/>
                      </a:lnTo>
                      <a:lnTo>
                        <a:pt x="2363" y="171"/>
                      </a:lnTo>
                      <a:lnTo>
                        <a:pt x="2509" y="244"/>
                      </a:lnTo>
                      <a:lnTo>
                        <a:pt x="2630" y="341"/>
                      </a:lnTo>
                      <a:lnTo>
                        <a:pt x="2752" y="439"/>
                      </a:lnTo>
                      <a:lnTo>
                        <a:pt x="2850" y="561"/>
                      </a:lnTo>
                      <a:lnTo>
                        <a:pt x="2947" y="682"/>
                      </a:lnTo>
                      <a:lnTo>
                        <a:pt x="3020" y="829"/>
                      </a:lnTo>
                      <a:lnTo>
                        <a:pt x="3093" y="975"/>
                      </a:lnTo>
                      <a:lnTo>
                        <a:pt x="3142" y="1121"/>
                      </a:lnTo>
                      <a:lnTo>
                        <a:pt x="3191" y="1291"/>
                      </a:lnTo>
                      <a:lnTo>
                        <a:pt x="3215" y="1462"/>
                      </a:lnTo>
                      <a:lnTo>
                        <a:pt x="3215" y="1657"/>
                      </a:lnTo>
                      <a:lnTo>
                        <a:pt x="3215" y="1657"/>
                      </a:lnTo>
                      <a:lnTo>
                        <a:pt x="3215" y="1827"/>
                      </a:lnTo>
                      <a:lnTo>
                        <a:pt x="3191" y="2022"/>
                      </a:lnTo>
                      <a:lnTo>
                        <a:pt x="3142" y="2217"/>
                      </a:lnTo>
                      <a:lnTo>
                        <a:pt x="3093" y="2387"/>
                      </a:lnTo>
                      <a:lnTo>
                        <a:pt x="3020" y="2558"/>
                      </a:lnTo>
                      <a:lnTo>
                        <a:pt x="2947" y="2728"/>
                      </a:lnTo>
                      <a:lnTo>
                        <a:pt x="2850" y="2874"/>
                      </a:lnTo>
                      <a:lnTo>
                        <a:pt x="2752" y="3020"/>
                      </a:lnTo>
                      <a:lnTo>
                        <a:pt x="2630" y="3167"/>
                      </a:lnTo>
                      <a:lnTo>
                        <a:pt x="2509" y="3288"/>
                      </a:lnTo>
                      <a:lnTo>
                        <a:pt x="2363" y="3386"/>
                      </a:lnTo>
                      <a:lnTo>
                        <a:pt x="2241" y="3483"/>
                      </a:lnTo>
                      <a:lnTo>
                        <a:pt x="2095" y="3556"/>
                      </a:lnTo>
                      <a:lnTo>
                        <a:pt x="1924" y="3605"/>
                      </a:lnTo>
                      <a:lnTo>
                        <a:pt x="1778" y="3629"/>
                      </a:lnTo>
                      <a:lnTo>
                        <a:pt x="1608" y="3654"/>
                      </a:lnTo>
                      <a:lnTo>
                        <a:pt x="1608" y="3654"/>
                      </a:lnTo>
                      <a:lnTo>
                        <a:pt x="1437" y="3629"/>
                      </a:lnTo>
                      <a:lnTo>
                        <a:pt x="1291" y="3605"/>
                      </a:lnTo>
                      <a:lnTo>
                        <a:pt x="1120" y="3556"/>
                      </a:lnTo>
                      <a:lnTo>
                        <a:pt x="974" y="3483"/>
                      </a:lnTo>
                      <a:lnTo>
                        <a:pt x="853" y="3386"/>
                      </a:lnTo>
                      <a:lnTo>
                        <a:pt x="706" y="3288"/>
                      </a:lnTo>
                      <a:lnTo>
                        <a:pt x="585" y="3167"/>
                      </a:lnTo>
                      <a:lnTo>
                        <a:pt x="463" y="3020"/>
                      </a:lnTo>
                      <a:lnTo>
                        <a:pt x="365" y="2874"/>
                      </a:lnTo>
                      <a:lnTo>
                        <a:pt x="268" y="2728"/>
                      </a:lnTo>
                      <a:lnTo>
                        <a:pt x="195" y="2558"/>
                      </a:lnTo>
                      <a:lnTo>
                        <a:pt x="122" y="2387"/>
                      </a:lnTo>
                      <a:lnTo>
                        <a:pt x="73" y="2217"/>
                      </a:lnTo>
                      <a:lnTo>
                        <a:pt x="24" y="2022"/>
                      </a:lnTo>
                      <a:lnTo>
                        <a:pt x="0" y="1827"/>
                      </a:lnTo>
                      <a:lnTo>
                        <a:pt x="0" y="1657"/>
                      </a:lnTo>
                      <a:lnTo>
                        <a:pt x="0" y="1657"/>
                      </a:lnTo>
                      <a:close/>
                    </a:path>
                  </a:pathLst>
                </a:custGeom>
                <a:grpFill/>
                <a:ln w="952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>
                  <a:defPPr rtl="0">
                    <a:defRPr lang="ru-RU"/>
                  </a:defPPr>
                  <a:lvl1pPr marL="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28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9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5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32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8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44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9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219050">
                    <a:buClr>
                      <a:srgbClr val="000000"/>
                    </a:buClr>
                  </a:pPr>
                  <a:endParaRPr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136" name="Shape 555">
                  <a:extLst>
                    <a:ext uri="{FF2B5EF4-FFF2-40B4-BE49-F238E27FC236}">
                      <a16:creationId xmlns:a16="http://schemas.microsoft.com/office/drawing/2014/main" id="{3DB4F217-7890-4E35-884C-7E31756DE723}"/>
                    </a:ext>
                  </a:extLst>
                </p:cNvPr>
                <p:cNvSpPr/>
                <p:nvPr/>
              </p:nvSpPr>
              <p:spPr>
                <a:xfrm>
                  <a:off x="4071800" y="2372825"/>
                  <a:ext cx="172925" cy="4000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917" h="16002" fill="none" extrusionOk="0">
                      <a:moveTo>
                        <a:pt x="4189" y="0"/>
                      </a:moveTo>
                      <a:lnTo>
                        <a:pt x="4189" y="0"/>
                      </a:lnTo>
                      <a:lnTo>
                        <a:pt x="4019" y="98"/>
                      </a:lnTo>
                      <a:lnTo>
                        <a:pt x="3848" y="147"/>
                      </a:lnTo>
                      <a:lnTo>
                        <a:pt x="3653" y="195"/>
                      </a:lnTo>
                      <a:lnTo>
                        <a:pt x="3459" y="220"/>
                      </a:lnTo>
                      <a:lnTo>
                        <a:pt x="3459" y="220"/>
                      </a:lnTo>
                      <a:lnTo>
                        <a:pt x="3264" y="195"/>
                      </a:lnTo>
                      <a:lnTo>
                        <a:pt x="3069" y="147"/>
                      </a:lnTo>
                      <a:lnTo>
                        <a:pt x="2898" y="98"/>
                      </a:lnTo>
                      <a:lnTo>
                        <a:pt x="2728" y="0"/>
                      </a:lnTo>
                      <a:lnTo>
                        <a:pt x="2728" y="0"/>
                      </a:lnTo>
                      <a:lnTo>
                        <a:pt x="2533" y="49"/>
                      </a:lnTo>
                      <a:lnTo>
                        <a:pt x="2338" y="122"/>
                      </a:lnTo>
                      <a:lnTo>
                        <a:pt x="2168" y="195"/>
                      </a:lnTo>
                      <a:lnTo>
                        <a:pt x="2022" y="293"/>
                      </a:lnTo>
                      <a:lnTo>
                        <a:pt x="1705" y="488"/>
                      </a:lnTo>
                      <a:lnTo>
                        <a:pt x="1437" y="755"/>
                      </a:lnTo>
                      <a:lnTo>
                        <a:pt x="1169" y="1072"/>
                      </a:lnTo>
                      <a:lnTo>
                        <a:pt x="950" y="1413"/>
                      </a:lnTo>
                      <a:lnTo>
                        <a:pt x="755" y="1803"/>
                      </a:lnTo>
                      <a:lnTo>
                        <a:pt x="585" y="2217"/>
                      </a:lnTo>
                      <a:lnTo>
                        <a:pt x="439" y="2704"/>
                      </a:lnTo>
                      <a:lnTo>
                        <a:pt x="317" y="3191"/>
                      </a:lnTo>
                      <a:lnTo>
                        <a:pt x="219" y="3727"/>
                      </a:lnTo>
                      <a:lnTo>
                        <a:pt x="146" y="4311"/>
                      </a:lnTo>
                      <a:lnTo>
                        <a:pt x="73" y="4896"/>
                      </a:lnTo>
                      <a:lnTo>
                        <a:pt x="24" y="5529"/>
                      </a:lnTo>
                      <a:lnTo>
                        <a:pt x="0" y="6187"/>
                      </a:lnTo>
                      <a:lnTo>
                        <a:pt x="0" y="6869"/>
                      </a:lnTo>
                      <a:lnTo>
                        <a:pt x="0" y="6869"/>
                      </a:lnTo>
                      <a:lnTo>
                        <a:pt x="24" y="7015"/>
                      </a:lnTo>
                      <a:lnTo>
                        <a:pt x="49" y="7161"/>
                      </a:lnTo>
                      <a:lnTo>
                        <a:pt x="98" y="7307"/>
                      </a:lnTo>
                      <a:lnTo>
                        <a:pt x="171" y="7404"/>
                      </a:lnTo>
                      <a:lnTo>
                        <a:pt x="244" y="7502"/>
                      </a:lnTo>
                      <a:lnTo>
                        <a:pt x="317" y="7575"/>
                      </a:lnTo>
                      <a:lnTo>
                        <a:pt x="414" y="7624"/>
                      </a:lnTo>
                      <a:lnTo>
                        <a:pt x="487" y="7624"/>
                      </a:lnTo>
                      <a:lnTo>
                        <a:pt x="487" y="7624"/>
                      </a:lnTo>
                      <a:lnTo>
                        <a:pt x="633" y="7624"/>
                      </a:lnTo>
                      <a:lnTo>
                        <a:pt x="731" y="7575"/>
                      </a:lnTo>
                      <a:lnTo>
                        <a:pt x="804" y="7502"/>
                      </a:lnTo>
                      <a:lnTo>
                        <a:pt x="877" y="7404"/>
                      </a:lnTo>
                      <a:lnTo>
                        <a:pt x="926" y="7307"/>
                      </a:lnTo>
                      <a:lnTo>
                        <a:pt x="950" y="7161"/>
                      </a:lnTo>
                      <a:lnTo>
                        <a:pt x="974" y="6869"/>
                      </a:lnTo>
                      <a:lnTo>
                        <a:pt x="974" y="6869"/>
                      </a:lnTo>
                      <a:lnTo>
                        <a:pt x="999" y="6503"/>
                      </a:lnTo>
                      <a:lnTo>
                        <a:pt x="1023" y="6089"/>
                      </a:lnTo>
                      <a:lnTo>
                        <a:pt x="1145" y="5091"/>
                      </a:lnTo>
                      <a:lnTo>
                        <a:pt x="1291" y="4092"/>
                      </a:lnTo>
                      <a:lnTo>
                        <a:pt x="1364" y="3654"/>
                      </a:lnTo>
                      <a:lnTo>
                        <a:pt x="1461" y="3288"/>
                      </a:lnTo>
                      <a:lnTo>
                        <a:pt x="1461" y="3288"/>
                      </a:lnTo>
                      <a:lnTo>
                        <a:pt x="1413" y="3094"/>
                      </a:lnTo>
                      <a:lnTo>
                        <a:pt x="1388" y="2899"/>
                      </a:lnTo>
                      <a:lnTo>
                        <a:pt x="1388" y="2704"/>
                      </a:lnTo>
                      <a:lnTo>
                        <a:pt x="1413" y="2533"/>
                      </a:lnTo>
                      <a:lnTo>
                        <a:pt x="1437" y="2387"/>
                      </a:lnTo>
                      <a:lnTo>
                        <a:pt x="1510" y="2241"/>
                      </a:lnTo>
                      <a:lnTo>
                        <a:pt x="1583" y="2119"/>
                      </a:lnTo>
                      <a:lnTo>
                        <a:pt x="1656" y="2046"/>
                      </a:lnTo>
                      <a:lnTo>
                        <a:pt x="1656" y="2046"/>
                      </a:lnTo>
                      <a:lnTo>
                        <a:pt x="1583" y="2144"/>
                      </a:lnTo>
                      <a:lnTo>
                        <a:pt x="1534" y="2290"/>
                      </a:lnTo>
                      <a:lnTo>
                        <a:pt x="1486" y="2485"/>
                      </a:lnTo>
                      <a:lnTo>
                        <a:pt x="1486" y="2680"/>
                      </a:lnTo>
                      <a:lnTo>
                        <a:pt x="1510" y="2874"/>
                      </a:lnTo>
                      <a:lnTo>
                        <a:pt x="1559" y="3069"/>
                      </a:lnTo>
                      <a:lnTo>
                        <a:pt x="1608" y="3167"/>
                      </a:lnTo>
                      <a:lnTo>
                        <a:pt x="1681" y="3264"/>
                      </a:lnTo>
                      <a:lnTo>
                        <a:pt x="1754" y="3337"/>
                      </a:lnTo>
                      <a:lnTo>
                        <a:pt x="1851" y="3410"/>
                      </a:lnTo>
                      <a:lnTo>
                        <a:pt x="1851" y="3410"/>
                      </a:lnTo>
                      <a:lnTo>
                        <a:pt x="1900" y="3775"/>
                      </a:lnTo>
                      <a:lnTo>
                        <a:pt x="1924" y="3970"/>
                      </a:lnTo>
                      <a:lnTo>
                        <a:pt x="1949" y="4190"/>
                      </a:lnTo>
                      <a:lnTo>
                        <a:pt x="1924" y="4433"/>
                      </a:lnTo>
                      <a:lnTo>
                        <a:pt x="1900" y="4725"/>
                      </a:lnTo>
                      <a:lnTo>
                        <a:pt x="1827" y="5018"/>
                      </a:lnTo>
                      <a:lnTo>
                        <a:pt x="1705" y="5383"/>
                      </a:lnTo>
                      <a:lnTo>
                        <a:pt x="1705" y="5383"/>
                      </a:lnTo>
                      <a:lnTo>
                        <a:pt x="1510" y="5894"/>
                      </a:lnTo>
                      <a:lnTo>
                        <a:pt x="1364" y="6381"/>
                      </a:lnTo>
                      <a:lnTo>
                        <a:pt x="1267" y="6820"/>
                      </a:lnTo>
                      <a:lnTo>
                        <a:pt x="1218" y="7210"/>
                      </a:lnTo>
                      <a:lnTo>
                        <a:pt x="1169" y="7599"/>
                      </a:lnTo>
                      <a:lnTo>
                        <a:pt x="1169" y="7989"/>
                      </a:lnTo>
                      <a:lnTo>
                        <a:pt x="1194" y="8793"/>
                      </a:lnTo>
                      <a:lnTo>
                        <a:pt x="1194" y="8793"/>
                      </a:lnTo>
                      <a:lnTo>
                        <a:pt x="1242" y="9962"/>
                      </a:lnTo>
                      <a:lnTo>
                        <a:pt x="1291" y="11131"/>
                      </a:lnTo>
                      <a:lnTo>
                        <a:pt x="1315" y="13201"/>
                      </a:lnTo>
                      <a:lnTo>
                        <a:pt x="1340" y="14686"/>
                      </a:lnTo>
                      <a:lnTo>
                        <a:pt x="1340" y="15271"/>
                      </a:lnTo>
                      <a:lnTo>
                        <a:pt x="1340" y="15271"/>
                      </a:lnTo>
                      <a:lnTo>
                        <a:pt x="1364" y="15490"/>
                      </a:lnTo>
                      <a:lnTo>
                        <a:pt x="1413" y="15661"/>
                      </a:lnTo>
                      <a:lnTo>
                        <a:pt x="1486" y="15782"/>
                      </a:lnTo>
                      <a:lnTo>
                        <a:pt x="1583" y="15880"/>
                      </a:lnTo>
                      <a:lnTo>
                        <a:pt x="1656" y="15953"/>
                      </a:lnTo>
                      <a:lnTo>
                        <a:pt x="1729" y="15977"/>
                      </a:lnTo>
                      <a:lnTo>
                        <a:pt x="1827" y="16002"/>
                      </a:lnTo>
                      <a:lnTo>
                        <a:pt x="1827" y="16002"/>
                      </a:lnTo>
                      <a:lnTo>
                        <a:pt x="1949" y="16002"/>
                      </a:lnTo>
                      <a:lnTo>
                        <a:pt x="2070" y="15953"/>
                      </a:lnTo>
                      <a:lnTo>
                        <a:pt x="2168" y="15904"/>
                      </a:lnTo>
                      <a:lnTo>
                        <a:pt x="2241" y="15831"/>
                      </a:lnTo>
                      <a:lnTo>
                        <a:pt x="2314" y="15758"/>
                      </a:lnTo>
                      <a:lnTo>
                        <a:pt x="2387" y="15636"/>
                      </a:lnTo>
                      <a:lnTo>
                        <a:pt x="2411" y="15490"/>
                      </a:lnTo>
                      <a:lnTo>
                        <a:pt x="2460" y="15344"/>
                      </a:lnTo>
                      <a:lnTo>
                        <a:pt x="3142" y="8525"/>
                      </a:lnTo>
                      <a:lnTo>
                        <a:pt x="3142" y="8525"/>
                      </a:lnTo>
                      <a:lnTo>
                        <a:pt x="3142" y="8427"/>
                      </a:lnTo>
                      <a:lnTo>
                        <a:pt x="3191" y="8257"/>
                      </a:lnTo>
                      <a:lnTo>
                        <a:pt x="3239" y="8159"/>
                      </a:lnTo>
                      <a:lnTo>
                        <a:pt x="3288" y="8062"/>
                      </a:lnTo>
                      <a:lnTo>
                        <a:pt x="3361" y="7989"/>
                      </a:lnTo>
                      <a:lnTo>
                        <a:pt x="3459" y="7965"/>
                      </a:lnTo>
                      <a:lnTo>
                        <a:pt x="3459" y="7965"/>
                      </a:lnTo>
                      <a:lnTo>
                        <a:pt x="3556" y="7989"/>
                      </a:lnTo>
                      <a:lnTo>
                        <a:pt x="3629" y="8062"/>
                      </a:lnTo>
                      <a:lnTo>
                        <a:pt x="3678" y="8159"/>
                      </a:lnTo>
                      <a:lnTo>
                        <a:pt x="3726" y="8257"/>
                      </a:lnTo>
                      <a:lnTo>
                        <a:pt x="3775" y="8427"/>
                      </a:lnTo>
                      <a:lnTo>
                        <a:pt x="3775" y="8525"/>
                      </a:lnTo>
                      <a:lnTo>
                        <a:pt x="4457" y="15344"/>
                      </a:lnTo>
                      <a:lnTo>
                        <a:pt x="4457" y="15344"/>
                      </a:lnTo>
                      <a:lnTo>
                        <a:pt x="4506" y="15490"/>
                      </a:lnTo>
                      <a:lnTo>
                        <a:pt x="4530" y="15636"/>
                      </a:lnTo>
                      <a:lnTo>
                        <a:pt x="4603" y="15758"/>
                      </a:lnTo>
                      <a:lnTo>
                        <a:pt x="4676" y="15831"/>
                      </a:lnTo>
                      <a:lnTo>
                        <a:pt x="4749" y="15904"/>
                      </a:lnTo>
                      <a:lnTo>
                        <a:pt x="4847" y="15953"/>
                      </a:lnTo>
                      <a:lnTo>
                        <a:pt x="4969" y="16002"/>
                      </a:lnTo>
                      <a:lnTo>
                        <a:pt x="5090" y="16002"/>
                      </a:lnTo>
                      <a:lnTo>
                        <a:pt x="5090" y="16002"/>
                      </a:lnTo>
                      <a:lnTo>
                        <a:pt x="5188" y="15977"/>
                      </a:lnTo>
                      <a:lnTo>
                        <a:pt x="5261" y="15953"/>
                      </a:lnTo>
                      <a:lnTo>
                        <a:pt x="5334" y="15880"/>
                      </a:lnTo>
                      <a:lnTo>
                        <a:pt x="5431" y="15782"/>
                      </a:lnTo>
                      <a:lnTo>
                        <a:pt x="5504" y="15661"/>
                      </a:lnTo>
                      <a:lnTo>
                        <a:pt x="5553" y="15490"/>
                      </a:lnTo>
                      <a:lnTo>
                        <a:pt x="5577" y="15271"/>
                      </a:lnTo>
                      <a:lnTo>
                        <a:pt x="5577" y="15271"/>
                      </a:lnTo>
                      <a:lnTo>
                        <a:pt x="5577" y="14686"/>
                      </a:lnTo>
                      <a:lnTo>
                        <a:pt x="5602" y="13201"/>
                      </a:lnTo>
                      <a:lnTo>
                        <a:pt x="5626" y="11131"/>
                      </a:lnTo>
                      <a:lnTo>
                        <a:pt x="5675" y="9962"/>
                      </a:lnTo>
                      <a:lnTo>
                        <a:pt x="5724" y="8793"/>
                      </a:lnTo>
                      <a:lnTo>
                        <a:pt x="5724" y="8793"/>
                      </a:lnTo>
                      <a:lnTo>
                        <a:pt x="5748" y="7989"/>
                      </a:lnTo>
                      <a:lnTo>
                        <a:pt x="5748" y="7599"/>
                      </a:lnTo>
                      <a:lnTo>
                        <a:pt x="5699" y="7210"/>
                      </a:lnTo>
                      <a:lnTo>
                        <a:pt x="5650" y="6820"/>
                      </a:lnTo>
                      <a:lnTo>
                        <a:pt x="5553" y="6381"/>
                      </a:lnTo>
                      <a:lnTo>
                        <a:pt x="5407" y="5894"/>
                      </a:lnTo>
                      <a:lnTo>
                        <a:pt x="5212" y="5383"/>
                      </a:lnTo>
                      <a:lnTo>
                        <a:pt x="5212" y="5383"/>
                      </a:lnTo>
                      <a:lnTo>
                        <a:pt x="5090" y="5018"/>
                      </a:lnTo>
                      <a:lnTo>
                        <a:pt x="5017" y="4725"/>
                      </a:lnTo>
                      <a:lnTo>
                        <a:pt x="4993" y="4433"/>
                      </a:lnTo>
                      <a:lnTo>
                        <a:pt x="4969" y="4190"/>
                      </a:lnTo>
                      <a:lnTo>
                        <a:pt x="4993" y="3970"/>
                      </a:lnTo>
                      <a:lnTo>
                        <a:pt x="5017" y="3775"/>
                      </a:lnTo>
                      <a:lnTo>
                        <a:pt x="5066" y="3410"/>
                      </a:lnTo>
                      <a:lnTo>
                        <a:pt x="5066" y="3410"/>
                      </a:lnTo>
                      <a:lnTo>
                        <a:pt x="5163" y="3337"/>
                      </a:lnTo>
                      <a:lnTo>
                        <a:pt x="5236" y="3264"/>
                      </a:lnTo>
                      <a:lnTo>
                        <a:pt x="5310" y="3167"/>
                      </a:lnTo>
                      <a:lnTo>
                        <a:pt x="5358" y="3069"/>
                      </a:lnTo>
                      <a:lnTo>
                        <a:pt x="5407" y="2874"/>
                      </a:lnTo>
                      <a:lnTo>
                        <a:pt x="5431" y="2680"/>
                      </a:lnTo>
                      <a:lnTo>
                        <a:pt x="5431" y="2485"/>
                      </a:lnTo>
                      <a:lnTo>
                        <a:pt x="5383" y="2290"/>
                      </a:lnTo>
                      <a:lnTo>
                        <a:pt x="5334" y="2144"/>
                      </a:lnTo>
                      <a:lnTo>
                        <a:pt x="5261" y="2046"/>
                      </a:lnTo>
                      <a:lnTo>
                        <a:pt x="5261" y="2046"/>
                      </a:lnTo>
                      <a:lnTo>
                        <a:pt x="5334" y="2119"/>
                      </a:lnTo>
                      <a:lnTo>
                        <a:pt x="5407" y="2241"/>
                      </a:lnTo>
                      <a:lnTo>
                        <a:pt x="5480" y="2387"/>
                      </a:lnTo>
                      <a:lnTo>
                        <a:pt x="5504" y="2533"/>
                      </a:lnTo>
                      <a:lnTo>
                        <a:pt x="5529" y="2704"/>
                      </a:lnTo>
                      <a:lnTo>
                        <a:pt x="5529" y="2899"/>
                      </a:lnTo>
                      <a:lnTo>
                        <a:pt x="5504" y="3094"/>
                      </a:lnTo>
                      <a:lnTo>
                        <a:pt x="5456" y="3288"/>
                      </a:lnTo>
                      <a:lnTo>
                        <a:pt x="5456" y="3288"/>
                      </a:lnTo>
                      <a:lnTo>
                        <a:pt x="5553" y="3654"/>
                      </a:lnTo>
                      <a:lnTo>
                        <a:pt x="5626" y="4092"/>
                      </a:lnTo>
                      <a:lnTo>
                        <a:pt x="5772" y="5091"/>
                      </a:lnTo>
                      <a:lnTo>
                        <a:pt x="5894" y="6089"/>
                      </a:lnTo>
                      <a:lnTo>
                        <a:pt x="5918" y="6503"/>
                      </a:lnTo>
                      <a:lnTo>
                        <a:pt x="5943" y="6869"/>
                      </a:lnTo>
                      <a:lnTo>
                        <a:pt x="5943" y="6869"/>
                      </a:lnTo>
                      <a:lnTo>
                        <a:pt x="5967" y="7161"/>
                      </a:lnTo>
                      <a:lnTo>
                        <a:pt x="5991" y="7307"/>
                      </a:lnTo>
                      <a:lnTo>
                        <a:pt x="6040" y="7404"/>
                      </a:lnTo>
                      <a:lnTo>
                        <a:pt x="6113" y="7502"/>
                      </a:lnTo>
                      <a:lnTo>
                        <a:pt x="6186" y="7575"/>
                      </a:lnTo>
                      <a:lnTo>
                        <a:pt x="6284" y="7624"/>
                      </a:lnTo>
                      <a:lnTo>
                        <a:pt x="6430" y="7624"/>
                      </a:lnTo>
                      <a:lnTo>
                        <a:pt x="6430" y="7624"/>
                      </a:lnTo>
                      <a:lnTo>
                        <a:pt x="6503" y="7624"/>
                      </a:lnTo>
                      <a:lnTo>
                        <a:pt x="6600" y="7575"/>
                      </a:lnTo>
                      <a:lnTo>
                        <a:pt x="6673" y="7502"/>
                      </a:lnTo>
                      <a:lnTo>
                        <a:pt x="6746" y="7404"/>
                      </a:lnTo>
                      <a:lnTo>
                        <a:pt x="6820" y="7307"/>
                      </a:lnTo>
                      <a:lnTo>
                        <a:pt x="6868" y="7161"/>
                      </a:lnTo>
                      <a:lnTo>
                        <a:pt x="6893" y="7015"/>
                      </a:lnTo>
                      <a:lnTo>
                        <a:pt x="6917" y="6869"/>
                      </a:lnTo>
                      <a:lnTo>
                        <a:pt x="6917" y="6869"/>
                      </a:lnTo>
                      <a:lnTo>
                        <a:pt x="6917" y="6187"/>
                      </a:lnTo>
                      <a:lnTo>
                        <a:pt x="6893" y="5529"/>
                      </a:lnTo>
                      <a:lnTo>
                        <a:pt x="6844" y="4896"/>
                      </a:lnTo>
                      <a:lnTo>
                        <a:pt x="6771" y="4311"/>
                      </a:lnTo>
                      <a:lnTo>
                        <a:pt x="6698" y="3727"/>
                      </a:lnTo>
                      <a:lnTo>
                        <a:pt x="6600" y="3191"/>
                      </a:lnTo>
                      <a:lnTo>
                        <a:pt x="6479" y="2704"/>
                      </a:lnTo>
                      <a:lnTo>
                        <a:pt x="6332" y="2217"/>
                      </a:lnTo>
                      <a:lnTo>
                        <a:pt x="6162" y="1803"/>
                      </a:lnTo>
                      <a:lnTo>
                        <a:pt x="5967" y="1413"/>
                      </a:lnTo>
                      <a:lnTo>
                        <a:pt x="5748" y="1072"/>
                      </a:lnTo>
                      <a:lnTo>
                        <a:pt x="5480" y="755"/>
                      </a:lnTo>
                      <a:lnTo>
                        <a:pt x="5212" y="488"/>
                      </a:lnTo>
                      <a:lnTo>
                        <a:pt x="4895" y="293"/>
                      </a:lnTo>
                      <a:lnTo>
                        <a:pt x="4749" y="195"/>
                      </a:lnTo>
                      <a:lnTo>
                        <a:pt x="4579" y="122"/>
                      </a:lnTo>
                      <a:lnTo>
                        <a:pt x="4384" y="49"/>
                      </a:lnTo>
                      <a:lnTo>
                        <a:pt x="4189" y="0"/>
                      </a:lnTo>
                      <a:lnTo>
                        <a:pt x="4189" y="0"/>
                      </a:lnTo>
                      <a:close/>
                    </a:path>
                  </a:pathLst>
                </a:custGeom>
                <a:grpFill/>
                <a:ln w="952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>
                  <a:defPPr rtl="0">
                    <a:defRPr lang="ru-RU"/>
                  </a:defPPr>
                  <a:lvl1pPr marL="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05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128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19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25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326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382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199440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6499" algn="l" defTabSz="914128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219050">
                    <a:buClr>
                      <a:srgbClr val="000000"/>
                    </a:buClr>
                  </a:pPr>
                  <a:endParaRPr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</p:grpSp>
      </p:grpSp>
      <p:pic>
        <p:nvPicPr>
          <p:cNvPr id="158" name="Picture 3" descr="C:\Users\Anastasia\Downloads\icons8-student-registration-100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C00000">
                <a:tint val="45000"/>
                <a:satMod val="400000"/>
              </a:srgbClr>
            </a:duotone>
            <a:lum bright="40000"/>
          </a:blip>
          <a:srcRect/>
          <a:stretch>
            <a:fillRect/>
          </a:stretch>
        </p:blipFill>
        <p:spPr bwMode="auto">
          <a:xfrm>
            <a:off x="2809198" y="1118979"/>
            <a:ext cx="529995" cy="530021"/>
          </a:xfrm>
          <a:prstGeom prst="rect">
            <a:avLst/>
          </a:prstGeom>
          <a:noFill/>
        </p:spPr>
      </p:pic>
      <p:pic>
        <p:nvPicPr>
          <p:cNvPr id="159" name="Picture 4" descr="C:\Users\Anastasia\Downloads\icons8-project-management-100.pn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C00000">
                <a:tint val="45000"/>
                <a:satMod val="400000"/>
              </a:srgbClr>
            </a:duotone>
            <a:lum bright="40000"/>
          </a:blip>
          <a:srcRect/>
          <a:stretch>
            <a:fillRect/>
          </a:stretch>
        </p:blipFill>
        <p:spPr bwMode="auto">
          <a:xfrm>
            <a:off x="3370139" y="5534503"/>
            <a:ext cx="506329" cy="506355"/>
          </a:xfrm>
          <a:prstGeom prst="rect">
            <a:avLst/>
          </a:prstGeom>
          <a:noFill/>
        </p:spPr>
      </p:pic>
      <p:sp>
        <p:nvSpPr>
          <p:cNvPr id="160" name="Прямоугольник 159"/>
          <p:cNvSpPr/>
          <p:nvPr/>
        </p:nvSpPr>
        <p:spPr>
          <a:xfrm>
            <a:off x="645474" y="2586897"/>
            <a:ext cx="1224551" cy="365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иот</a:t>
            </a:r>
            <a:br>
              <a:rPr lang="ru-RU" sz="1600" dirty="0">
                <a:solidFill>
                  <a:schemeClr val="tx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57040" y="3999191"/>
            <a:ext cx="1224551" cy="365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иот</a:t>
            </a:r>
            <a:br>
              <a:rPr lang="ru-RU" sz="1600" dirty="0">
                <a:solidFill>
                  <a:schemeClr val="bg2">
                    <a:lumMod val="25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bg2">
                  <a:lumMod val="2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6" name="Прямая со стрелкой 5"/>
          <p:cNvCxnSpPr>
            <a:endCxn id="17" idx="6"/>
          </p:cNvCxnSpPr>
          <p:nvPr/>
        </p:nvCxnSpPr>
        <p:spPr>
          <a:xfrm flipH="1" flipV="1">
            <a:off x="7058984" y="4150792"/>
            <a:ext cx="1703807" cy="372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 flipV="1">
            <a:off x="6336633" y="3273096"/>
            <a:ext cx="2418560" cy="1228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endCxn id="4" idx="5"/>
          </p:cNvCxnSpPr>
          <p:nvPr/>
        </p:nvCxnSpPr>
        <p:spPr>
          <a:xfrm flipH="1" flipV="1">
            <a:off x="8614775" y="4031894"/>
            <a:ext cx="133912" cy="469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кругленная соединительная линия 116"/>
          <p:cNvCxnSpPr/>
          <p:nvPr/>
        </p:nvCxnSpPr>
        <p:spPr>
          <a:xfrm>
            <a:off x="3982286" y="866450"/>
            <a:ext cx="6916122" cy="2355910"/>
          </a:xfrm>
          <a:prstGeom prst="curvedConnector3">
            <a:avLst>
              <a:gd name="adj1" fmla="val 77602"/>
            </a:avLst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27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96250" y="2762775"/>
            <a:ext cx="7105475" cy="545284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9631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1635932" y="5965650"/>
            <a:ext cx="375048" cy="874817"/>
            <a:chOff x="355207" y="-11042"/>
            <a:chExt cx="1008000" cy="2351210"/>
          </a:xfrm>
        </p:grpSpPr>
        <p:grpSp>
          <p:nvGrpSpPr>
            <p:cNvPr id="15" name="Grupo 2"/>
            <p:cNvGrpSpPr/>
            <p:nvPr/>
          </p:nvGrpSpPr>
          <p:grpSpPr>
            <a:xfrm>
              <a:off x="355207" y="660563"/>
              <a:ext cx="1008000" cy="1008000"/>
              <a:chOff x="4230000" y="2229750"/>
              <a:chExt cx="756000" cy="756000"/>
            </a:xfrm>
          </p:grpSpPr>
          <p:sp>
            <p:nvSpPr>
              <p:cNvPr id="18" name="Elipse 10"/>
              <p:cNvSpPr/>
              <p:nvPr/>
            </p:nvSpPr>
            <p:spPr>
              <a:xfrm>
                <a:off x="4302000" y="2301750"/>
                <a:ext cx="612000" cy="61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fld id="{C3FA6B87-76C4-4543-8A6F-4C0CDC0614EB}" type="slidenum">
                  <a:rPr lang="ru-RU" sz="1600" smtClean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2</a:t>
                </a:fld>
                <a:endParaRPr lang="es-ES" sz="16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endParaRPr>
              </a:p>
            </p:txBody>
          </p:sp>
          <p:sp>
            <p:nvSpPr>
              <p:cNvPr id="19" name="Elipse 11"/>
              <p:cNvSpPr/>
              <p:nvPr/>
            </p:nvSpPr>
            <p:spPr>
              <a:xfrm>
                <a:off x="4230000" y="2229750"/>
                <a:ext cx="756000" cy="75600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6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cxnSp>
          <p:nvCxnSpPr>
            <p:cNvPr id="16" name="Conector recto 13"/>
            <p:cNvCxnSpPr/>
            <p:nvPr/>
          </p:nvCxnSpPr>
          <p:spPr>
            <a:xfrm>
              <a:off x="859207" y="-11042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5"/>
            <p:cNvCxnSpPr/>
            <p:nvPr/>
          </p:nvCxnSpPr>
          <p:spPr>
            <a:xfrm>
              <a:off x="859207" y="1668563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" name="Полилиния 2"/>
          <p:cNvSpPr/>
          <p:nvPr/>
        </p:nvSpPr>
        <p:spPr>
          <a:xfrm>
            <a:off x="255816" y="751319"/>
            <a:ext cx="3328344" cy="545284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Регион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816" y="1312003"/>
            <a:ext cx="3328344" cy="720148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lvl="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Потребность в качественных педагогических кадрах: необходимо готовить быстро и качественно</a:t>
            </a:r>
          </a:p>
        </p:txBody>
      </p:sp>
      <p:sp>
        <p:nvSpPr>
          <p:cNvPr id="27" name="1 Rectángulo"/>
          <p:cNvSpPr/>
          <p:nvPr/>
        </p:nvSpPr>
        <p:spPr bwMode="auto">
          <a:xfrm>
            <a:off x="255816" y="2071441"/>
            <a:ext cx="3328344" cy="1211813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r>
              <a:rPr lang="ru-RU" sz="1200" b="1" dirty="0">
                <a:solidFill>
                  <a:srgbClr val="FF0000"/>
                </a:solidFill>
              </a:rPr>
              <a:t>Проблема:</a:t>
            </a:r>
            <a:r>
              <a:rPr lang="ru-RU" sz="1200" b="1" dirty="0"/>
              <a:t> </a:t>
            </a:r>
          </a:p>
          <a:p>
            <a:r>
              <a:rPr lang="ru-RU" sz="1200" b="1" dirty="0"/>
              <a:t>система прогнозирования, подготовки и сопровождения педагогических кадров в регионе не обеспечивает потребности регионального  рынка труда в квалифицированных кадрах</a:t>
            </a:r>
            <a:endParaRPr lang="es-SV" sz="1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31821" y="751318"/>
            <a:ext cx="4666003" cy="545284"/>
          </a:xfrm>
        </p:spPr>
        <p:txBody>
          <a:bodyPr/>
          <a:lstStyle/>
          <a:p>
            <a:pPr algn="ctr"/>
            <a:r>
              <a:rPr lang="ru-RU" dirty="0"/>
              <a:t>Идея проекта</a:t>
            </a:r>
          </a:p>
        </p:txBody>
      </p:sp>
      <p:sp>
        <p:nvSpPr>
          <p:cNvPr id="36" name="1 Rectángulo"/>
          <p:cNvSpPr/>
          <p:nvPr/>
        </p:nvSpPr>
        <p:spPr bwMode="auto">
          <a:xfrm>
            <a:off x="0" y="3283254"/>
            <a:ext cx="3739502" cy="3271610"/>
          </a:xfrm>
          <a:prstGeom prst="roundRect">
            <a:avLst>
              <a:gd name="adj" fmla="val 2737"/>
            </a:avLst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t"/>
          <a:lstStyle/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1100" dirty="0"/>
              <a:t>Не развита система мотивации и сопровождения абитуриентов в выборе педагогической профессии: конкурс на педагогические направления в регионе составляет всего 2,34 чел./место</a:t>
            </a: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1100" dirty="0"/>
              <a:t>Существует разрыв между уровнями образования педагога: не выстроена преемственность образовательных программ СПО - вуз</a:t>
            </a: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1100" dirty="0"/>
              <a:t>Не работает (слабая) система мотивации молодых специалистов, высокая текучесть педагогических кадров: доля учителей моложе 35 лет – 19,4 % (70 место среди 85 регионов РФ), текущая потребность в педагогах  – 438 человек</a:t>
            </a: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1100" dirty="0"/>
              <a:t>Существует разрыв между системой прогнозирования потребности в кадрах и системой подготовки кадров в регионе: структура подготовки не соответствует потребностям рынка труда, создание образовательных организаций опережает подготовку кадров для них</a:t>
            </a:r>
          </a:p>
        </p:txBody>
      </p:sp>
      <p:sp>
        <p:nvSpPr>
          <p:cNvPr id="37" name="1 Rectángulo"/>
          <p:cNvSpPr/>
          <p:nvPr/>
        </p:nvSpPr>
        <p:spPr bwMode="auto">
          <a:xfrm rot="5400000" flipH="1">
            <a:off x="1734268" y="4200622"/>
            <a:ext cx="4368648" cy="829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rtlCol="0" anchor="t"/>
          <a:lstStyle/>
          <a:p>
            <a:pPr algn="ctr"/>
            <a:endParaRPr lang="es-SV"/>
          </a:p>
        </p:txBody>
      </p:sp>
      <p:sp>
        <p:nvSpPr>
          <p:cNvPr id="38" name="Стрелка вниз 37"/>
          <p:cNvSpPr/>
          <p:nvPr/>
        </p:nvSpPr>
        <p:spPr>
          <a:xfrm rot="16200000">
            <a:off x="3593132" y="4171347"/>
            <a:ext cx="1499937" cy="455351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1 Rectángulo"/>
          <p:cNvSpPr/>
          <p:nvPr/>
        </p:nvSpPr>
        <p:spPr bwMode="auto">
          <a:xfrm>
            <a:off x="4646202" y="1428183"/>
            <a:ext cx="4651622" cy="1855071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algn="just"/>
            <a:r>
              <a:rPr lang="ru-RU" sz="1400" b="1" dirty="0">
                <a:solidFill>
                  <a:srgbClr val="FF0000"/>
                </a:solidFill>
              </a:rPr>
              <a:t>Цель проекта:</a:t>
            </a:r>
            <a:r>
              <a:rPr lang="ru-RU" sz="1400" b="1" dirty="0"/>
              <a:t> Обеспечение потребности системы образования Вологодской области в конкурентноспособных и квалифицированных кадрах через разработку и реализацию на базе Череповецкого государственного университета модели бесшовного педагогического образования, основанной на сетевом взаимодействии субъектов образования разных уровней с учетом потребностей региона</a:t>
            </a:r>
            <a:endParaRPr lang="es-SV" sz="1400" b="1" dirty="0"/>
          </a:p>
        </p:txBody>
      </p:sp>
      <p:sp>
        <p:nvSpPr>
          <p:cNvPr id="40" name="1 Rectángulo"/>
          <p:cNvSpPr/>
          <p:nvPr/>
        </p:nvSpPr>
        <p:spPr bwMode="auto">
          <a:xfrm>
            <a:off x="4660584" y="3693303"/>
            <a:ext cx="4637240" cy="1022097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algn="just"/>
            <a:r>
              <a:rPr lang="ru-RU" sz="1400" b="1" dirty="0">
                <a:solidFill>
                  <a:srgbClr val="FF0000"/>
                </a:solidFill>
              </a:rPr>
              <a:t>Проектные инициативы: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b="1" dirty="0"/>
              <a:t>Массовые педагогические классы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b="1" dirty="0"/>
              <a:t>Межуровневые преемственные сетевые программы подготовки педагогов: школа – СПО – вуз</a:t>
            </a:r>
          </a:p>
          <a:p>
            <a:pPr marL="342900" indent="-342900" algn="just">
              <a:buAutoNum type="arabicPeriod"/>
            </a:pPr>
            <a:endParaRPr lang="es-SV" sz="1400" b="1" dirty="0"/>
          </a:p>
        </p:txBody>
      </p:sp>
      <p:sp>
        <p:nvSpPr>
          <p:cNvPr id="41" name="Полилиния 40"/>
          <p:cNvSpPr/>
          <p:nvPr/>
        </p:nvSpPr>
        <p:spPr>
          <a:xfrm>
            <a:off x="9536148" y="751318"/>
            <a:ext cx="2439113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Результаты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536147" y="2254341"/>
            <a:ext cx="2439114" cy="3461425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00" dirty="0">
                <a:solidFill>
                  <a:schemeClr val="tx1"/>
                </a:solidFill>
              </a:rPr>
              <a:t>Создана модель межуровневых и межведомственных сетевых программ подготовки специалистов</a:t>
            </a:r>
          </a:p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endParaRPr lang="ru-RU" sz="1000" dirty="0">
              <a:solidFill>
                <a:schemeClr val="tx1"/>
              </a:solidFill>
            </a:endParaRPr>
          </a:p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00" dirty="0">
                <a:solidFill>
                  <a:schemeClr val="tx1"/>
                </a:solidFill>
              </a:rPr>
              <a:t>Разработан механизм регионального финансирования таких программ </a:t>
            </a:r>
          </a:p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endParaRPr lang="ru-RU" sz="1000" dirty="0">
              <a:solidFill>
                <a:schemeClr val="tx1"/>
              </a:solidFill>
            </a:endParaRPr>
          </a:p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00" dirty="0">
                <a:solidFill>
                  <a:schemeClr val="tx1"/>
                </a:solidFill>
              </a:rPr>
              <a:t>Разработан механизм сквозного сопровождения будущего специалиста:    от абитуриента до рабочего места </a:t>
            </a:r>
          </a:p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endParaRPr lang="ru-RU" sz="1000" dirty="0">
              <a:solidFill>
                <a:schemeClr val="tx1"/>
              </a:solidFill>
            </a:endParaRP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00" dirty="0">
                <a:solidFill>
                  <a:schemeClr val="tx1"/>
                </a:solidFill>
              </a:rPr>
              <a:t>Разработана модель формирования перспективного прогноза потребности в кадрах и структуры приема с учетом востребованных в регионе компетенций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endParaRPr lang="ru-RU" sz="1000" dirty="0">
              <a:solidFill>
                <a:schemeClr val="tx1"/>
              </a:solidFill>
            </a:endParaRPr>
          </a:p>
          <a:p>
            <a:pPr marL="176213" lvl="0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00" dirty="0">
                <a:solidFill>
                  <a:schemeClr val="tx1"/>
                </a:solidFill>
              </a:rPr>
              <a:t>Трансформирована региональная система управления подготовкой кадров</a:t>
            </a:r>
            <a:endParaRPr lang="ru-RU" sz="1200" b="1" dirty="0">
              <a:solidFill>
                <a:schemeClr val="tx1"/>
              </a:solidFill>
            </a:endParaRPr>
          </a:p>
          <a:p>
            <a:pPr lvl="0" defTabSz="889000">
              <a:lnSpc>
                <a:spcPts val="1500"/>
              </a:lnSpc>
              <a:spcBef>
                <a:spcPct val="0"/>
              </a:spcBef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1 Rectángulo"/>
          <p:cNvSpPr/>
          <p:nvPr/>
        </p:nvSpPr>
        <p:spPr bwMode="auto">
          <a:xfrm>
            <a:off x="4660584" y="5134372"/>
            <a:ext cx="4637240" cy="1210106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algn="just"/>
            <a:r>
              <a:rPr lang="ru-RU" sz="1400" b="1" dirty="0">
                <a:solidFill>
                  <a:srgbClr val="FF0000"/>
                </a:solidFill>
              </a:rPr>
              <a:t>Эффекты реализации:</a:t>
            </a:r>
          </a:p>
          <a:p>
            <a:pPr algn="just"/>
            <a:r>
              <a:rPr lang="ru-RU" sz="1400" b="1" dirty="0"/>
              <a:t>Ускоренный вывод квалифицированных кадров на рынок труда региона</a:t>
            </a:r>
          </a:p>
          <a:p>
            <a:pPr algn="just"/>
            <a:r>
              <a:rPr lang="ru-RU" sz="1400" b="1" dirty="0"/>
              <a:t>Сформирован положительный имидж профессии педагога у выпускников школ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191346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39" grpId="0" animBg="1"/>
      <p:bldP spid="40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1635932" y="5965650"/>
            <a:ext cx="375048" cy="874817"/>
            <a:chOff x="355207" y="-11042"/>
            <a:chExt cx="1008000" cy="2351210"/>
          </a:xfrm>
        </p:grpSpPr>
        <p:grpSp>
          <p:nvGrpSpPr>
            <p:cNvPr id="15" name="Grupo 2"/>
            <p:cNvGrpSpPr/>
            <p:nvPr/>
          </p:nvGrpSpPr>
          <p:grpSpPr>
            <a:xfrm>
              <a:off x="355207" y="660563"/>
              <a:ext cx="1008000" cy="1008000"/>
              <a:chOff x="4230000" y="2229750"/>
              <a:chExt cx="756000" cy="756000"/>
            </a:xfrm>
          </p:grpSpPr>
          <p:sp>
            <p:nvSpPr>
              <p:cNvPr id="18" name="Elipse 10"/>
              <p:cNvSpPr/>
              <p:nvPr/>
            </p:nvSpPr>
            <p:spPr>
              <a:xfrm>
                <a:off x="4302000" y="2301750"/>
                <a:ext cx="612000" cy="61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fld id="{C3FA6B87-76C4-4543-8A6F-4C0CDC0614EB}" type="slidenum">
                  <a:rPr lang="ru-RU" sz="1600" smtClean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3</a:t>
                </a:fld>
                <a:endParaRPr lang="es-ES" sz="16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endParaRPr>
              </a:p>
            </p:txBody>
          </p:sp>
          <p:sp>
            <p:nvSpPr>
              <p:cNvPr id="19" name="Elipse 11"/>
              <p:cNvSpPr/>
              <p:nvPr/>
            </p:nvSpPr>
            <p:spPr>
              <a:xfrm>
                <a:off x="4230000" y="2229750"/>
                <a:ext cx="756000" cy="75600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6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cxnSp>
          <p:nvCxnSpPr>
            <p:cNvPr id="16" name="Conector recto 13"/>
            <p:cNvCxnSpPr/>
            <p:nvPr/>
          </p:nvCxnSpPr>
          <p:spPr>
            <a:xfrm>
              <a:off x="859207" y="-11042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5"/>
            <p:cNvCxnSpPr/>
            <p:nvPr/>
          </p:nvCxnSpPr>
          <p:spPr>
            <a:xfrm>
              <a:off x="859207" y="1668563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3" name="Google Shape;120;p4"/>
          <p:cNvSpPr txBox="1">
            <a:spLocks/>
          </p:cNvSpPr>
          <p:nvPr/>
        </p:nvSpPr>
        <p:spPr>
          <a:xfrm>
            <a:off x="5186398" y="562956"/>
            <a:ext cx="6444027" cy="32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2000" b="1" i="0" u="none" strike="noStrike" kern="0" cap="none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ea typeface="Montserrat"/>
                <a:cs typeface="Montserrat"/>
                <a:sym typeface="Montserrat"/>
              </a:rPr>
              <a:t>Актуальность проекта - взаимосвязь со стратегией РФ</a:t>
            </a:r>
          </a:p>
        </p:txBody>
      </p:sp>
      <p:sp>
        <p:nvSpPr>
          <p:cNvPr id="27" name="1 Rectángulo"/>
          <p:cNvSpPr/>
          <p:nvPr/>
        </p:nvSpPr>
        <p:spPr bwMode="auto">
          <a:xfrm>
            <a:off x="208547" y="1144955"/>
            <a:ext cx="6472991" cy="458041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algn="just"/>
            <a:r>
              <a:rPr lang="ru-RU" sz="1400" b="1" dirty="0">
                <a:solidFill>
                  <a:srgbClr val="FF0000"/>
                </a:solidFill>
              </a:rPr>
              <a:t>ПРОЕКТ_1:</a:t>
            </a:r>
            <a:r>
              <a:rPr lang="ru-RU" sz="1400" b="1" dirty="0"/>
              <a:t> Массовые педагогические классы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717981" y="350066"/>
            <a:ext cx="7361723" cy="545284"/>
          </a:xfrm>
        </p:spPr>
        <p:txBody>
          <a:bodyPr/>
          <a:lstStyle/>
          <a:p>
            <a:r>
              <a:rPr lang="ru-RU" dirty="0"/>
              <a:t>Проектные инициативы</a:t>
            </a:r>
          </a:p>
        </p:txBody>
      </p:sp>
      <p:sp>
        <p:nvSpPr>
          <p:cNvPr id="20" name="1 Rectángulo"/>
          <p:cNvSpPr/>
          <p:nvPr/>
        </p:nvSpPr>
        <p:spPr bwMode="auto">
          <a:xfrm>
            <a:off x="208548" y="3683850"/>
            <a:ext cx="6489032" cy="490125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algn="just"/>
            <a:r>
              <a:rPr lang="ru-RU" sz="1400" b="1" dirty="0">
                <a:solidFill>
                  <a:srgbClr val="FF0000"/>
                </a:solidFill>
              </a:rPr>
              <a:t>ПРОЕКТ_2:</a:t>
            </a:r>
            <a:r>
              <a:rPr lang="ru-RU" sz="1400" b="1" dirty="0"/>
              <a:t> Межуровневые преемственные сетевые программы подготовки педагогов: школа – СПО – вуз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548" y="4224684"/>
            <a:ext cx="650507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/>
              <a:t>Цель:</a:t>
            </a:r>
            <a:r>
              <a:rPr lang="ru-RU" sz="1050" dirty="0"/>
              <a:t> обеспечить рынок труда качественными специалистами в короткие сроки  </a:t>
            </a:r>
          </a:p>
          <a:p>
            <a:pPr algn="just"/>
            <a:r>
              <a:rPr lang="ru-RU" sz="1050" b="1" dirty="0"/>
              <a:t>Результаты: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50" dirty="0"/>
              <a:t>Создана и апробирована модель межуровневых преемственных сетевых программ подготовки педагогов. Модель масштабируется на другие направления подготовки: </a:t>
            </a:r>
            <a:r>
              <a:rPr lang="en-US" sz="1050" dirty="0"/>
              <a:t>IT</a:t>
            </a:r>
            <a:r>
              <a:rPr lang="ru-RU" sz="1050" dirty="0"/>
              <a:t>, инженерная подготовка, химия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 гг.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50" dirty="0"/>
              <a:t>Разработаны сопряженные образовательные программы: пед классы – СПО, пед классы – университет, СПО – университет, пед классы – СПО – университет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 гг.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50" dirty="0"/>
              <a:t>Разработана единая система оценки уровня сформированности компетенций будущего специалиста на всех уровнях на основе преемственной модели компетенций для возможности перезачтения результатов при формировании индивидуальной траектории и ускорения сроков обучения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 гг.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50" dirty="0"/>
              <a:t>Разработан механизм межбюджетного финансирования сетевых программ 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г.</a:t>
            </a:r>
            <a:r>
              <a:rPr lang="ru-RU" sz="1050" dirty="0"/>
              <a:t> 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050" dirty="0"/>
              <a:t>На базе университетов созданы модельные колледжи как экспериментальная площадка для апробации сетевых программ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2022-2023 гг. </a:t>
            </a:r>
          </a:p>
          <a:p>
            <a:pPr algn="just"/>
            <a:r>
              <a:rPr lang="ru-RU" sz="1050" b="1" dirty="0"/>
              <a:t>Сроки реализации: 2021 – 2026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08547" y="1659520"/>
            <a:ext cx="6505074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889000">
              <a:spcBef>
                <a:spcPct val="0"/>
              </a:spcBef>
            </a:pPr>
            <a:r>
              <a:rPr lang="ru-RU" sz="1050" b="1" dirty="0"/>
              <a:t>Цель: </a:t>
            </a:r>
            <a:r>
              <a:rPr lang="ru-RU" sz="1050" dirty="0"/>
              <a:t>подготовить и мотивировать будущего специалиста, обеспечить широкую воронку входа в профессию высокомотивированных абитуриентов </a:t>
            </a:r>
          </a:p>
          <a:p>
            <a:pPr lvl="0" algn="just" defTabSz="889000">
              <a:spcBef>
                <a:spcPct val="0"/>
              </a:spcBef>
            </a:pPr>
            <a:r>
              <a:rPr lang="ru-RU" sz="1050" b="1" dirty="0"/>
              <a:t>Результаты:</a:t>
            </a:r>
          </a:p>
          <a:p>
            <a:pPr marL="228600" lvl="0" indent="-228600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50" dirty="0"/>
              <a:t>Создана и апробирована модель деятельности педагогического класса в очном и </a:t>
            </a:r>
            <a:r>
              <a:rPr lang="en-US" sz="1050" dirty="0"/>
              <a:t>online</a:t>
            </a:r>
            <a:r>
              <a:rPr lang="ru-RU" sz="1050" dirty="0"/>
              <a:t> формате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 гг. </a:t>
            </a:r>
          </a:p>
          <a:p>
            <a:pPr marL="228600" indent="-228600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50" dirty="0"/>
              <a:t>Управление деятельностью педагогических классов осуществляется на базе единой образовательной платформы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2022-2023 гг. </a:t>
            </a:r>
          </a:p>
          <a:p>
            <a:pPr marL="228600" indent="-228600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50" dirty="0"/>
              <a:t>Разработан механизм регионального финансирования деятельности педагогических классов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г.</a:t>
            </a:r>
            <a:r>
              <a:rPr lang="ru-RU" sz="1050" dirty="0"/>
              <a:t> </a:t>
            </a:r>
          </a:p>
          <a:p>
            <a:pPr marL="228600" lvl="0" indent="-228600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1050" dirty="0"/>
              <a:t>На базе ДНК университетов открыт профиль «Учитель будущего» как инфраструктура для практической подготовки будущих учителей – учащихся пед. классов, студентов СПО и вузов – </a:t>
            </a:r>
            <a:r>
              <a:rPr lang="ru-RU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г.</a:t>
            </a:r>
          </a:p>
          <a:p>
            <a:pPr lvl="0" algn="just" defTabSz="889000">
              <a:spcBef>
                <a:spcPct val="0"/>
              </a:spcBef>
            </a:pPr>
            <a:r>
              <a:rPr lang="ru-RU" sz="1050" b="1" dirty="0"/>
              <a:t>Сроки реализации: 2021 – 2026 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8895347" y="1144956"/>
            <a:ext cx="3184358" cy="411127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 </a:t>
            </a:r>
            <a:r>
              <a:rPr lang="ru-RU" sz="16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895347" y="1648745"/>
            <a:ext cx="3184358" cy="1880518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Доля выпускников пед классов, подавших заявление на пед направления в вузы и СПО региона – не менее 80%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Доля выпускников пед классов, поступивших на пед направления в вузы и СПО региона – не менее 70%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Увеличение среднего балла ЕГЭ выпускников пед классов, поступающих на пед направления: с 66 баллов до 70 баллов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Количество педагогических классов в регионе – не менее 20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Количество пользователей платформы – не менее 2000 чел.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Количество школьников, выбравших профиль «Учитель будущего» в ДНК  –  не менее  200 чел.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895347" y="4157321"/>
            <a:ext cx="3184357" cy="2058214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Сопряжены 100% образовательных программ педагогических направлений подготовки в СПО и вузах региона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100% образовательных программ педагогических классов  обеспечивают бесшовный вход в СПО и вузы региона 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100% выпускников педагогических направлений СПО и  вузов региона подтвердили уровень сформированности компетенций посредством демонстрационного экзамена</a:t>
            </a:r>
          </a:p>
          <a:p>
            <a:pPr marL="176213" indent="-176213" algn="just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90% выпускников модельных колледжей ЧГУ и ВоГУ работают в образовательных организациях региона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8895346" y="3674923"/>
            <a:ext cx="3184358" cy="411127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KPI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проекта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6858000" y="1144956"/>
            <a:ext cx="1894703" cy="411127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Участники проекта</a:t>
            </a:r>
            <a:endPara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906993" y="1648745"/>
            <a:ext cx="1756610" cy="1880518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Университеты – разработка модели педагогических классов, участие в реализации </a:t>
            </a:r>
          </a:p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Департамент образования ВО, ВИРО –  управление проектом</a:t>
            </a:r>
          </a:p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Правительство ВО – механизмы финансирования проекта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902550" y="4175412"/>
            <a:ext cx="1805602" cy="2051172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Образовательные организации  – разработка модели, образовательных программ, системы оценки, реализация </a:t>
            </a:r>
          </a:p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Департамент образования ВО, ВИРО –  управление проектом </a:t>
            </a:r>
          </a:p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Правительство ВО – механизмы финансирования</a:t>
            </a:r>
          </a:p>
          <a:p>
            <a:pPr marL="176213" indent="-176213" defTabSz="889000">
              <a:spcBef>
                <a:spcPct val="0"/>
              </a:spcBef>
              <a:buFont typeface="+mj-lt"/>
              <a:buAutoNum type="arabicPeriod"/>
            </a:pPr>
            <a:r>
              <a:rPr lang="ru-RU" sz="900" dirty="0">
                <a:solidFill>
                  <a:schemeClr val="tx1"/>
                </a:solidFill>
              </a:rPr>
              <a:t>Министерство науки и высшего образования РФ - механизмы финансирования пилотного проекта</a:t>
            </a:r>
          </a:p>
        </p:txBody>
      </p:sp>
      <p:sp>
        <p:nvSpPr>
          <p:cNvPr id="30" name="Полилиния 29"/>
          <p:cNvSpPr/>
          <p:nvPr/>
        </p:nvSpPr>
        <p:spPr>
          <a:xfrm>
            <a:off x="6906993" y="3683850"/>
            <a:ext cx="1894703" cy="411127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Участники проекта</a:t>
            </a:r>
            <a:endPara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1635932" y="5965650"/>
            <a:ext cx="375048" cy="874817"/>
            <a:chOff x="355207" y="-11042"/>
            <a:chExt cx="1008000" cy="2351210"/>
          </a:xfrm>
        </p:grpSpPr>
        <p:grpSp>
          <p:nvGrpSpPr>
            <p:cNvPr id="15" name="Grupo 2"/>
            <p:cNvGrpSpPr/>
            <p:nvPr/>
          </p:nvGrpSpPr>
          <p:grpSpPr>
            <a:xfrm>
              <a:off x="355207" y="660563"/>
              <a:ext cx="1008000" cy="1008000"/>
              <a:chOff x="4230000" y="2229750"/>
              <a:chExt cx="756000" cy="756000"/>
            </a:xfrm>
          </p:grpSpPr>
          <p:sp>
            <p:nvSpPr>
              <p:cNvPr id="18" name="Elipse 10"/>
              <p:cNvSpPr/>
              <p:nvPr/>
            </p:nvSpPr>
            <p:spPr>
              <a:xfrm>
                <a:off x="4302000" y="2301750"/>
                <a:ext cx="612000" cy="61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fld id="{C3FA6B87-76C4-4543-8A6F-4C0CDC0614EB}" type="slidenum">
                  <a:rPr lang="ru-RU" sz="1600" smtClean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4</a:t>
                </a:fld>
                <a:endParaRPr lang="es-ES" sz="16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endParaRPr>
              </a:p>
            </p:txBody>
          </p:sp>
          <p:sp>
            <p:nvSpPr>
              <p:cNvPr id="19" name="Elipse 11"/>
              <p:cNvSpPr/>
              <p:nvPr/>
            </p:nvSpPr>
            <p:spPr>
              <a:xfrm>
                <a:off x="4230000" y="2229750"/>
                <a:ext cx="756000" cy="75600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6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cxnSp>
          <p:nvCxnSpPr>
            <p:cNvPr id="16" name="Conector recto 13"/>
            <p:cNvCxnSpPr/>
            <p:nvPr/>
          </p:nvCxnSpPr>
          <p:spPr>
            <a:xfrm>
              <a:off x="859207" y="-11042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5"/>
            <p:cNvCxnSpPr/>
            <p:nvPr/>
          </p:nvCxnSpPr>
          <p:spPr>
            <a:xfrm>
              <a:off x="859207" y="1668563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" name="Google Shape;120;p4"/>
          <p:cNvSpPr txBox="1">
            <a:spLocks noGrp="1"/>
          </p:cNvSpPr>
          <p:nvPr>
            <p:ph type="title"/>
          </p:nvPr>
        </p:nvSpPr>
        <p:spPr>
          <a:xfrm>
            <a:off x="929128" y="513590"/>
            <a:ext cx="3757385" cy="38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spc="0" dirty="0">
                <a:solidFill>
                  <a:schemeClr val="tx2"/>
                </a:solidFill>
                <a:latin typeface="+mn-lt"/>
              </a:rPr>
              <a:t>Нацпроект «Образование»</a:t>
            </a:r>
            <a:endParaRPr sz="2400" b="1" spc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Google Shape;120;p4"/>
          <p:cNvSpPr txBox="1">
            <a:spLocks/>
          </p:cNvSpPr>
          <p:nvPr/>
        </p:nvSpPr>
        <p:spPr>
          <a:xfrm>
            <a:off x="5164183" y="284490"/>
            <a:ext cx="6659273" cy="627933"/>
          </a:xfrm>
          <a:prstGeom prst="rect">
            <a:avLst/>
          </a:prstGeom>
          <a:solidFill>
            <a:srgbClr val="C00000"/>
          </a:solidFill>
        </p:spPr>
        <p:txBody>
          <a:bodyPr vert="horz" lIns="0" tIns="0" rIns="108000" bIns="0" rtlCol="0" anchor="ctr">
            <a:no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3200" spc="-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tserrat"/>
              </a:rPr>
              <a:t>Актуальность проекта - взаимосвязь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tserrat"/>
              </a:rPr>
              <a:t>со стратегией развития РФ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722739" y="1425694"/>
            <a:ext cx="2222536" cy="985814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Федеральные проекты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3122" y="2697668"/>
            <a:ext cx="2439113" cy="3892915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Современная школа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Учитель будущего поколения России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Успех каждого ребенка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Молодые профессионалы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Цифровая образовательная среда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Патриотическое воспитание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Социальная активность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Социальные лифты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575244" y="1425695"/>
            <a:ext cx="2386276" cy="985813"/>
          </a:xfrm>
          <a:custGeom>
            <a:avLst/>
            <a:gdLst>
              <a:gd name="connsiteX0" fmla="*/ 0 w 1938567"/>
              <a:gd name="connsiteY0" fmla="*/ 116070 h 1160703"/>
              <a:gd name="connsiteX1" fmla="*/ 116070 w 1938567"/>
              <a:gd name="connsiteY1" fmla="*/ 0 h 1160703"/>
              <a:gd name="connsiteX2" fmla="*/ 1822497 w 1938567"/>
              <a:gd name="connsiteY2" fmla="*/ 0 h 1160703"/>
              <a:gd name="connsiteX3" fmla="*/ 1938567 w 1938567"/>
              <a:gd name="connsiteY3" fmla="*/ 116070 h 1160703"/>
              <a:gd name="connsiteX4" fmla="*/ 1938567 w 1938567"/>
              <a:gd name="connsiteY4" fmla="*/ 1044633 h 1160703"/>
              <a:gd name="connsiteX5" fmla="*/ 1822497 w 1938567"/>
              <a:gd name="connsiteY5" fmla="*/ 1160703 h 1160703"/>
              <a:gd name="connsiteX6" fmla="*/ 116070 w 1938567"/>
              <a:gd name="connsiteY6" fmla="*/ 1160703 h 1160703"/>
              <a:gd name="connsiteX7" fmla="*/ 0 w 1938567"/>
              <a:gd name="connsiteY7" fmla="*/ 1044633 h 1160703"/>
              <a:gd name="connsiteX8" fmla="*/ 0 w 1938567"/>
              <a:gd name="connsiteY8" fmla="*/ 116070 h 116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8567" h="1160703">
                <a:moveTo>
                  <a:pt x="0" y="116070"/>
                </a:moveTo>
                <a:cubicBezTo>
                  <a:pt x="0" y="51966"/>
                  <a:pt x="51966" y="0"/>
                  <a:pt x="116070" y="0"/>
                </a:cubicBezTo>
                <a:lnTo>
                  <a:pt x="1822497" y="0"/>
                </a:lnTo>
                <a:cubicBezTo>
                  <a:pt x="1886601" y="0"/>
                  <a:pt x="1938567" y="51966"/>
                  <a:pt x="1938567" y="116070"/>
                </a:cubicBezTo>
                <a:lnTo>
                  <a:pt x="1938567" y="1044633"/>
                </a:lnTo>
                <a:cubicBezTo>
                  <a:pt x="1938567" y="1108737"/>
                  <a:pt x="1886601" y="1160703"/>
                  <a:pt x="1822497" y="1160703"/>
                </a:cubicBezTo>
                <a:lnTo>
                  <a:pt x="116070" y="1160703"/>
                </a:lnTo>
                <a:cubicBezTo>
                  <a:pt x="51966" y="1160703"/>
                  <a:pt x="0" y="1108737"/>
                  <a:pt x="0" y="1044633"/>
                </a:cubicBezTo>
                <a:lnTo>
                  <a:pt x="0" y="11607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1200" dirty="0"/>
              <a:t>Вологодская </a:t>
            </a:r>
            <a:r>
              <a:rPr lang="ru-RU" sz="1400" b="1" dirty="0"/>
              <a:t>Область: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18 место в общем рейтинге всех субъектов по качеству образования</a:t>
            </a:r>
            <a:endParaRPr lang="ru-RU" sz="1400" b="1" kern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5245" y="2697668"/>
            <a:ext cx="2222536" cy="1504877"/>
          </a:xfrm>
          <a:prstGeom prst="roundRect">
            <a:avLst>
              <a:gd name="adj" fmla="val 11985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143722" numCol="1" spcCol="1270" anchor="t" anchorCtr="0">
            <a:noAutofit/>
          </a:bodyPr>
          <a:lstStyle/>
          <a:p>
            <a:pPr marL="285750" marR="0" lvl="1" indent="-285750" algn="l" defTabSz="91440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lang="ru-RU" sz="1600" kern="1200" dirty="0">
                <a:solidFill>
                  <a:srgbClr val="004F8A"/>
                </a:solidFill>
              </a:rPr>
              <a:t>Приоритетные региональные проекты</a:t>
            </a:r>
          </a:p>
          <a:p>
            <a:pPr marL="285750" marR="0" lvl="1" indent="-285750" algn="l" defTabSz="91440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lang="ru-RU" sz="1600" dirty="0">
                <a:solidFill>
                  <a:srgbClr val="004F8A"/>
                </a:solidFill>
              </a:rPr>
              <a:t>Участие в федеральных конкурсах</a:t>
            </a:r>
            <a:endParaRPr lang="ru-RU" sz="1600" kern="1200" dirty="0">
              <a:solidFill>
                <a:srgbClr val="004F8A"/>
              </a:solidFill>
            </a:endParaRPr>
          </a:p>
          <a:p>
            <a:pPr marL="285750" marR="0" lvl="1" indent="-285750" algn="l" defTabSz="91440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●"/>
              <a:tabLst/>
              <a:defRPr/>
            </a:pPr>
            <a:endParaRPr lang="ru-RU" sz="1600" kern="1200" dirty="0">
              <a:solidFill>
                <a:srgbClr val="004F8A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6427751" y="1425695"/>
            <a:ext cx="2222536" cy="985813"/>
          </a:xfrm>
          <a:custGeom>
            <a:avLst/>
            <a:gdLst>
              <a:gd name="connsiteX0" fmla="*/ 0 w 1706620"/>
              <a:gd name="connsiteY0" fmla="*/ 120125 h 1201249"/>
              <a:gd name="connsiteX1" fmla="*/ 120125 w 1706620"/>
              <a:gd name="connsiteY1" fmla="*/ 0 h 1201249"/>
              <a:gd name="connsiteX2" fmla="*/ 1586495 w 1706620"/>
              <a:gd name="connsiteY2" fmla="*/ 0 h 1201249"/>
              <a:gd name="connsiteX3" fmla="*/ 1706620 w 1706620"/>
              <a:gd name="connsiteY3" fmla="*/ 120125 h 1201249"/>
              <a:gd name="connsiteX4" fmla="*/ 1706620 w 1706620"/>
              <a:gd name="connsiteY4" fmla="*/ 1081124 h 1201249"/>
              <a:gd name="connsiteX5" fmla="*/ 1586495 w 1706620"/>
              <a:gd name="connsiteY5" fmla="*/ 1201249 h 1201249"/>
              <a:gd name="connsiteX6" fmla="*/ 120125 w 1706620"/>
              <a:gd name="connsiteY6" fmla="*/ 1201249 h 1201249"/>
              <a:gd name="connsiteX7" fmla="*/ 0 w 1706620"/>
              <a:gd name="connsiteY7" fmla="*/ 1081124 h 1201249"/>
              <a:gd name="connsiteX8" fmla="*/ 0 w 1706620"/>
              <a:gd name="connsiteY8" fmla="*/ 120125 h 120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620" h="1201249">
                <a:moveTo>
                  <a:pt x="0" y="120125"/>
                </a:moveTo>
                <a:cubicBezTo>
                  <a:pt x="0" y="53782"/>
                  <a:pt x="53782" y="0"/>
                  <a:pt x="120125" y="0"/>
                </a:cubicBezTo>
                <a:lnTo>
                  <a:pt x="1586495" y="0"/>
                </a:lnTo>
                <a:cubicBezTo>
                  <a:pt x="1652838" y="0"/>
                  <a:pt x="1706620" y="53782"/>
                  <a:pt x="1706620" y="120125"/>
                </a:cubicBezTo>
                <a:lnTo>
                  <a:pt x="1706620" y="1081124"/>
                </a:lnTo>
                <a:cubicBezTo>
                  <a:pt x="1706620" y="1147467"/>
                  <a:pt x="1652838" y="1201249"/>
                  <a:pt x="1586495" y="1201249"/>
                </a:cubicBezTo>
                <a:lnTo>
                  <a:pt x="120125" y="1201249"/>
                </a:lnTo>
                <a:cubicBezTo>
                  <a:pt x="53782" y="1201249"/>
                  <a:pt x="0" y="1147467"/>
                  <a:pt x="0" y="1081124"/>
                </a:cubicBezTo>
                <a:lnTo>
                  <a:pt x="0" y="120125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1200" dirty="0"/>
              <a:t>Межведомственный план по сфере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9280258" y="1425695"/>
            <a:ext cx="2222536" cy="985813"/>
          </a:xfrm>
          <a:custGeom>
            <a:avLst/>
            <a:gdLst>
              <a:gd name="connsiteX0" fmla="*/ 0 w 1706620"/>
              <a:gd name="connsiteY0" fmla="*/ 118421 h 1184208"/>
              <a:gd name="connsiteX1" fmla="*/ 118421 w 1706620"/>
              <a:gd name="connsiteY1" fmla="*/ 0 h 1184208"/>
              <a:gd name="connsiteX2" fmla="*/ 1588199 w 1706620"/>
              <a:gd name="connsiteY2" fmla="*/ 0 h 1184208"/>
              <a:gd name="connsiteX3" fmla="*/ 1706620 w 1706620"/>
              <a:gd name="connsiteY3" fmla="*/ 118421 h 1184208"/>
              <a:gd name="connsiteX4" fmla="*/ 1706620 w 1706620"/>
              <a:gd name="connsiteY4" fmla="*/ 1065787 h 1184208"/>
              <a:gd name="connsiteX5" fmla="*/ 1588199 w 1706620"/>
              <a:gd name="connsiteY5" fmla="*/ 1184208 h 1184208"/>
              <a:gd name="connsiteX6" fmla="*/ 118421 w 1706620"/>
              <a:gd name="connsiteY6" fmla="*/ 1184208 h 1184208"/>
              <a:gd name="connsiteX7" fmla="*/ 0 w 1706620"/>
              <a:gd name="connsiteY7" fmla="*/ 1065787 h 1184208"/>
              <a:gd name="connsiteX8" fmla="*/ 0 w 1706620"/>
              <a:gd name="connsiteY8" fmla="*/ 118421 h 118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620" h="1184208">
                <a:moveTo>
                  <a:pt x="0" y="118421"/>
                </a:moveTo>
                <a:cubicBezTo>
                  <a:pt x="0" y="53019"/>
                  <a:pt x="53019" y="0"/>
                  <a:pt x="118421" y="0"/>
                </a:cubicBezTo>
                <a:lnTo>
                  <a:pt x="1588199" y="0"/>
                </a:lnTo>
                <a:cubicBezTo>
                  <a:pt x="1653601" y="0"/>
                  <a:pt x="1706620" y="53019"/>
                  <a:pt x="1706620" y="118421"/>
                </a:cubicBezTo>
                <a:lnTo>
                  <a:pt x="1706620" y="1065787"/>
                </a:lnTo>
                <a:cubicBezTo>
                  <a:pt x="1706620" y="1131189"/>
                  <a:pt x="1653601" y="1184208"/>
                  <a:pt x="1588199" y="1184208"/>
                </a:cubicBezTo>
                <a:lnTo>
                  <a:pt x="118421" y="1184208"/>
                </a:lnTo>
                <a:cubicBezTo>
                  <a:pt x="53019" y="1184208"/>
                  <a:pt x="0" y="1131189"/>
                  <a:pt x="0" y="1065787"/>
                </a:cubicBezTo>
                <a:lnTo>
                  <a:pt x="0" y="1184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1200" dirty="0"/>
              <a:t>Образовательные учреждения </a:t>
            </a:r>
          </a:p>
          <a:p>
            <a:pPr algn="l">
              <a:spcBef>
                <a:spcPct val="0"/>
              </a:spcBef>
            </a:pPr>
            <a:endParaRPr lang="ru-RU" sz="1600" b="1" kern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280259" y="2697668"/>
            <a:ext cx="2221952" cy="957403"/>
          </a:xfrm>
          <a:prstGeom prst="roundRect">
            <a:avLst>
              <a:gd name="adj" fmla="val 12965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000" tIns="108000" rIns="0" bIns="47478" numCol="1" spcCol="1270" anchor="t" anchorCtr="0">
            <a:noAutofit/>
          </a:bodyPr>
          <a:lstStyle/>
          <a:p>
            <a:pPr marL="285750" lvl="1" indent="-285750" algn="l" defTabSz="222250">
              <a:lnSpc>
                <a:spcPts val="1500"/>
              </a:lnSpc>
              <a:spcBef>
                <a:spcPct val="0"/>
              </a:spcBef>
              <a:spcAft>
                <a:spcPct val="15000"/>
              </a:spcAft>
              <a:buFont typeface="Calibri" panose="020F0502020204030204" pitchFamily="34" charset="0"/>
              <a:buChar char="●"/>
            </a:pPr>
            <a:r>
              <a:rPr lang="ru-RU" sz="1600" kern="1200" dirty="0">
                <a:solidFill>
                  <a:srgbClr val="004F8A"/>
                </a:solidFill>
              </a:rPr>
              <a:t>???</a:t>
            </a:r>
          </a:p>
        </p:txBody>
      </p:sp>
      <p:sp>
        <p:nvSpPr>
          <p:cNvPr id="27" name="1 Rectángulo"/>
          <p:cNvSpPr/>
          <p:nvPr/>
        </p:nvSpPr>
        <p:spPr bwMode="auto">
          <a:xfrm>
            <a:off x="3487262" y="4331855"/>
            <a:ext cx="8487999" cy="2508612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Требуется  обеспечить кадрами региональную сферу образования, в соответствие с национальным проектом «Образование», задачами Федеральных проектов и их региональных составляющих: быстро, качественно, сократив отток.</a:t>
            </a:r>
          </a:p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rgbClr val="FF0000"/>
                </a:solidFill>
              </a:rPr>
              <a:t>Задача: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Создание кадровых условий для достижения результатов:  </a:t>
            </a:r>
          </a:p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Увеличить </a:t>
            </a:r>
            <a:r>
              <a:rPr lang="ru-RU" sz="1400" b="1" dirty="0">
                <a:solidFill>
                  <a:srgbClr val="FF0000"/>
                </a:solidFill>
              </a:rPr>
              <a:t>практическую часть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реализации программ подготовки будущего учителя</a:t>
            </a:r>
          </a:p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Выстроить </a:t>
            </a:r>
            <a:r>
              <a:rPr lang="ru-RU" sz="1400" b="1" dirty="0">
                <a:solidFill>
                  <a:srgbClr val="FF0000"/>
                </a:solidFill>
              </a:rPr>
              <a:t>систему сопровождения трудоустройства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выпускников педагогических направлений подготовки</a:t>
            </a:r>
          </a:p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Обеспечить </a:t>
            </a:r>
            <a:r>
              <a:rPr lang="ru-RU" sz="1400" b="1" dirty="0">
                <a:solidFill>
                  <a:srgbClr val="FF0000"/>
                </a:solidFill>
              </a:rPr>
              <a:t>ранее трудоустройство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студентов педагогических направлений подготовки</a:t>
            </a:r>
          </a:p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Осуществить </a:t>
            </a:r>
            <a:r>
              <a:rPr lang="ru-RU" sz="1400" b="1" dirty="0">
                <a:solidFill>
                  <a:srgbClr val="FF0000"/>
                </a:solidFill>
              </a:rPr>
              <a:t>методическое сопровождение молодых педагогов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через различные формы наставничества</a:t>
            </a:r>
          </a:p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rgbClr val="FF0000"/>
                </a:solidFill>
              </a:rPr>
              <a:t>Усилить методическую работу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муниципальном уровне</a:t>
            </a:r>
          </a:p>
          <a:p>
            <a:pPr lvl="0">
              <a:spcBef>
                <a:spcPts val="55"/>
              </a:spcBef>
            </a:pP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55"/>
              </a:spcBef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101780" y="1734825"/>
            <a:ext cx="385482" cy="36755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961520" y="1734825"/>
            <a:ext cx="385482" cy="36755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8785400" y="1734825"/>
            <a:ext cx="385482" cy="36755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811297" y="507604"/>
            <a:ext cx="3875215" cy="387746"/>
            <a:chOff x="811298" y="507604"/>
            <a:chExt cx="2106186" cy="387746"/>
          </a:xfrm>
        </p:grpSpPr>
        <p:sp>
          <p:nvSpPr>
            <p:cNvPr id="31" name="Прямоугольник 6" descr="Нижний контрастный разделитель изображений">
              <a:extLst>
                <a:ext uri="{FF2B5EF4-FFF2-40B4-BE49-F238E27FC236}">
                  <a16:creationId xmlns:a16="http://schemas.microsoft.com/office/drawing/2014/main" id="{30600985-B2DF-4BDC-A233-B58FEEFD0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11298" y="700810"/>
              <a:ext cx="2106186" cy="194540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32" name="Прямоугольник 6" descr="Нижний контрастный разделитель изображений">
              <a:extLst>
                <a:ext uri="{FF2B5EF4-FFF2-40B4-BE49-F238E27FC236}">
                  <a16:creationId xmlns:a16="http://schemas.microsoft.com/office/drawing/2014/main" id="{30600985-B2DF-4BDC-A233-B58FEEFD0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V="1">
              <a:off x="811298" y="507604"/>
              <a:ext cx="2106186" cy="99059"/>
            </a:xfrm>
            <a:custGeom>
              <a:avLst/>
              <a:gdLst>
                <a:gd name="connsiteX0" fmla="*/ 0 w 4330700"/>
                <a:gd name="connsiteY0" fmla="*/ 0 h 588834"/>
                <a:gd name="connsiteX1" fmla="*/ 4330700 w 4330700"/>
                <a:gd name="connsiteY1" fmla="*/ 0 h 588834"/>
                <a:gd name="connsiteX2" fmla="*/ 4330700 w 4330700"/>
                <a:gd name="connsiteY2" fmla="*/ 588834 h 588834"/>
                <a:gd name="connsiteX3" fmla="*/ 0 w 4330700"/>
                <a:gd name="connsiteY3" fmla="*/ 588834 h 588834"/>
                <a:gd name="connsiteX4" fmla="*/ 0 w 4330700"/>
                <a:gd name="connsiteY4" fmla="*/ 0 h 588834"/>
                <a:gd name="connsiteX0" fmla="*/ 4330700 w 4422140"/>
                <a:gd name="connsiteY0" fmla="*/ 0 h 588834"/>
                <a:gd name="connsiteX1" fmla="*/ 4330700 w 4422140"/>
                <a:gd name="connsiteY1" fmla="*/ 588834 h 588834"/>
                <a:gd name="connsiteX2" fmla="*/ 0 w 4422140"/>
                <a:gd name="connsiteY2" fmla="*/ 588834 h 588834"/>
                <a:gd name="connsiteX3" fmla="*/ 0 w 4422140"/>
                <a:gd name="connsiteY3" fmla="*/ 0 h 588834"/>
                <a:gd name="connsiteX4" fmla="*/ 4422140 w 4422140"/>
                <a:gd name="connsiteY4" fmla="*/ 91440 h 588834"/>
                <a:gd name="connsiteX0" fmla="*/ 4330700 w 4330700"/>
                <a:gd name="connsiteY0" fmla="*/ 0 h 588834"/>
                <a:gd name="connsiteX1" fmla="*/ 4330700 w 4330700"/>
                <a:gd name="connsiteY1" fmla="*/ 588834 h 588834"/>
                <a:gd name="connsiteX2" fmla="*/ 0 w 4330700"/>
                <a:gd name="connsiteY2" fmla="*/ 588834 h 588834"/>
                <a:gd name="connsiteX3" fmla="*/ 0 w 4330700"/>
                <a:gd name="connsiteY3" fmla="*/ 0 h 58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700" h="588834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6428388" y="2697668"/>
            <a:ext cx="2456993" cy="1504877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kern="1200" dirty="0">
                <a:solidFill>
                  <a:srgbClr val="004F8A"/>
                </a:solidFill>
              </a:rPr>
              <a:t>Межведомственный комплексный план мероприятий по подготовке и закреплению педагогических кадров на период до 2024 года</a:t>
            </a:r>
          </a:p>
          <a:p>
            <a:pPr lvl="1" algn="l">
              <a:spcBef>
                <a:spcPct val="0"/>
              </a:spcBef>
              <a:buChar char="••"/>
            </a:pPr>
            <a:endParaRPr lang="ru-RU" sz="1400" kern="1200" dirty="0">
              <a:solidFill>
                <a:srgbClr val="004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1635932" y="5965650"/>
            <a:ext cx="375048" cy="874817"/>
            <a:chOff x="355207" y="-11042"/>
            <a:chExt cx="1008000" cy="2351210"/>
          </a:xfrm>
        </p:grpSpPr>
        <p:grpSp>
          <p:nvGrpSpPr>
            <p:cNvPr id="15" name="Grupo 2"/>
            <p:cNvGrpSpPr/>
            <p:nvPr/>
          </p:nvGrpSpPr>
          <p:grpSpPr>
            <a:xfrm>
              <a:off x="355207" y="660563"/>
              <a:ext cx="1008000" cy="1008000"/>
              <a:chOff x="4230000" y="2229750"/>
              <a:chExt cx="756000" cy="756000"/>
            </a:xfrm>
          </p:grpSpPr>
          <p:sp>
            <p:nvSpPr>
              <p:cNvPr id="18" name="Elipse 10"/>
              <p:cNvSpPr/>
              <p:nvPr/>
            </p:nvSpPr>
            <p:spPr>
              <a:xfrm>
                <a:off x="4302000" y="2301750"/>
                <a:ext cx="612000" cy="61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fld id="{C3FA6B87-76C4-4543-8A6F-4C0CDC0614EB}" type="slidenum">
                  <a:rPr lang="ru-RU" sz="1600" smtClean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5</a:t>
                </a:fld>
                <a:endParaRPr lang="es-ES" sz="16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endParaRPr>
              </a:p>
            </p:txBody>
          </p:sp>
          <p:sp>
            <p:nvSpPr>
              <p:cNvPr id="19" name="Elipse 11"/>
              <p:cNvSpPr/>
              <p:nvPr/>
            </p:nvSpPr>
            <p:spPr>
              <a:xfrm>
                <a:off x="4230000" y="2229750"/>
                <a:ext cx="756000" cy="75600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6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cxnSp>
          <p:nvCxnSpPr>
            <p:cNvPr id="16" name="Conector recto 13"/>
            <p:cNvCxnSpPr/>
            <p:nvPr/>
          </p:nvCxnSpPr>
          <p:spPr>
            <a:xfrm>
              <a:off x="859207" y="-11042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5"/>
            <p:cNvCxnSpPr/>
            <p:nvPr/>
          </p:nvCxnSpPr>
          <p:spPr>
            <a:xfrm>
              <a:off x="859207" y="1668563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3" name="Google Shape;120;p4"/>
          <p:cNvSpPr txBox="1">
            <a:spLocks/>
          </p:cNvSpPr>
          <p:nvPr/>
        </p:nvSpPr>
        <p:spPr>
          <a:xfrm>
            <a:off x="5301152" y="280554"/>
            <a:ext cx="6444027" cy="606602"/>
          </a:xfrm>
          <a:prstGeom prst="rect">
            <a:avLst/>
          </a:prstGeom>
          <a:solidFill>
            <a:srgbClr val="C00000"/>
          </a:solidFill>
        </p:spPr>
        <p:txBody>
          <a:bodyPr vert="horz" lIns="0" tIns="0" rIns="108000" bIns="0" rtlCol="0" anchor="ctr">
            <a:noAutofit/>
          </a:bodyPr>
          <a:lstStyle>
            <a:lvl1pPr indent="0" algn="r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Calibri" panose="020F0502020204030204" pitchFamily="34" charset="0"/>
              <a:buNone/>
              <a:defRPr sz="3200" spc="-1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266700" indent="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sz="2000" dirty="0">
                <a:sym typeface="Montserrat"/>
              </a:rPr>
              <a:t>Актуальность региональных проблем - взаимосвязь с национальным </a:t>
            </a:r>
            <a:r>
              <a:rPr lang="ru-RU" sz="1400" b="1" dirty="0">
                <a:sym typeface="Montserrat"/>
              </a:rPr>
              <a:t>ПРОЕКТОМ</a:t>
            </a:r>
            <a:r>
              <a:rPr lang="ru-RU" sz="2000" dirty="0">
                <a:sym typeface="Montserrat"/>
              </a:rPr>
              <a:t> «Образование»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722739" y="1096833"/>
            <a:ext cx="2989570" cy="985814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Сколько?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3123" y="2176303"/>
            <a:ext cx="2959186" cy="2491951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Новые/старые школы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Новые/старые детские сады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Новые/старые учреждения ДО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Отток молодых педагогов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Старение педагогических кадров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r>
              <a:rPr lang="ru-RU" sz="1600" dirty="0">
                <a:solidFill>
                  <a:srgbClr val="004F8A"/>
                </a:solidFill>
              </a:rPr>
              <a:t>Скрытые вакансии</a:t>
            </a:r>
          </a:p>
          <a:p>
            <a:pPr marL="285750" lvl="0" indent="-285750" defTabSz="889000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  <a:buFont typeface="Calibri" panose="020F0502020204030204" pitchFamily="34" charset="0"/>
              <a:buChar char="●"/>
            </a:pPr>
            <a:endParaRPr lang="ru-RU" sz="1600" dirty="0">
              <a:solidFill>
                <a:srgbClr val="004F8A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778815" y="1096833"/>
            <a:ext cx="2919338" cy="985813"/>
          </a:xfrm>
          <a:custGeom>
            <a:avLst/>
            <a:gdLst>
              <a:gd name="connsiteX0" fmla="*/ 0 w 1938567"/>
              <a:gd name="connsiteY0" fmla="*/ 116070 h 1160703"/>
              <a:gd name="connsiteX1" fmla="*/ 116070 w 1938567"/>
              <a:gd name="connsiteY1" fmla="*/ 0 h 1160703"/>
              <a:gd name="connsiteX2" fmla="*/ 1822497 w 1938567"/>
              <a:gd name="connsiteY2" fmla="*/ 0 h 1160703"/>
              <a:gd name="connsiteX3" fmla="*/ 1938567 w 1938567"/>
              <a:gd name="connsiteY3" fmla="*/ 116070 h 1160703"/>
              <a:gd name="connsiteX4" fmla="*/ 1938567 w 1938567"/>
              <a:gd name="connsiteY4" fmla="*/ 1044633 h 1160703"/>
              <a:gd name="connsiteX5" fmla="*/ 1822497 w 1938567"/>
              <a:gd name="connsiteY5" fmla="*/ 1160703 h 1160703"/>
              <a:gd name="connsiteX6" fmla="*/ 116070 w 1938567"/>
              <a:gd name="connsiteY6" fmla="*/ 1160703 h 1160703"/>
              <a:gd name="connsiteX7" fmla="*/ 0 w 1938567"/>
              <a:gd name="connsiteY7" fmla="*/ 1044633 h 1160703"/>
              <a:gd name="connsiteX8" fmla="*/ 0 w 1938567"/>
              <a:gd name="connsiteY8" fmla="*/ 116070 h 116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8567" h="1160703">
                <a:moveTo>
                  <a:pt x="0" y="116070"/>
                </a:moveTo>
                <a:cubicBezTo>
                  <a:pt x="0" y="51966"/>
                  <a:pt x="51966" y="0"/>
                  <a:pt x="116070" y="0"/>
                </a:cubicBezTo>
                <a:lnTo>
                  <a:pt x="1822497" y="0"/>
                </a:lnTo>
                <a:cubicBezTo>
                  <a:pt x="1886601" y="0"/>
                  <a:pt x="1938567" y="51966"/>
                  <a:pt x="1938567" y="116070"/>
                </a:cubicBezTo>
                <a:lnTo>
                  <a:pt x="1938567" y="1044633"/>
                </a:lnTo>
                <a:cubicBezTo>
                  <a:pt x="1938567" y="1108737"/>
                  <a:pt x="1886601" y="1160703"/>
                  <a:pt x="1822497" y="1160703"/>
                </a:cubicBezTo>
                <a:lnTo>
                  <a:pt x="116070" y="1160703"/>
                </a:lnTo>
                <a:cubicBezTo>
                  <a:pt x="51966" y="1160703"/>
                  <a:pt x="0" y="1108737"/>
                  <a:pt x="0" y="1044633"/>
                </a:cubicBezTo>
                <a:lnTo>
                  <a:pt x="0" y="11607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1200" dirty="0"/>
              <a:t>КТО?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78814" y="2206866"/>
            <a:ext cx="2919339" cy="2461388"/>
          </a:xfrm>
          <a:prstGeom prst="roundRect">
            <a:avLst>
              <a:gd name="adj" fmla="val 11985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143722" numCol="1" spcCol="1270" anchor="t" anchorCtr="0">
            <a:noAutofit/>
          </a:bodyPr>
          <a:lstStyle/>
          <a:p>
            <a:pPr marL="285750" marR="0" lvl="1" indent="-285750" algn="l" defTabSz="91440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lang="ru-RU" sz="1600" kern="1200" dirty="0">
                <a:solidFill>
                  <a:srgbClr val="004F8A"/>
                </a:solidFill>
              </a:rPr>
              <a:t>Потребитель кадров</a:t>
            </a:r>
          </a:p>
          <a:p>
            <a:pPr marL="285750" marR="0" lvl="1" indent="-285750" algn="l" defTabSz="91440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●"/>
              <a:tabLst/>
              <a:defRPr/>
            </a:pPr>
            <a:endParaRPr lang="ru-RU" sz="1600" kern="1200" dirty="0">
              <a:solidFill>
                <a:srgbClr val="004F8A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893908" y="1043565"/>
            <a:ext cx="2851271" cy="985813"/>
          </a:xfrm>
          <a:custGeom>
            <a:avLst/>
            <a:gdLst>
              <a:gd name="connsiteX0" fmla="*/ 0 w 1706620"/>
              <a:gd name="connsiteY0" fmla="*/ 120125 h 1201249"/>
              <a:gd name="connsiteX1" fmla="*/ 120125 w 1706620"/>
              <a:gd name="connsiteY1" fmla="*/ 0 h 1201249"/>
              <a:gd name="connsiteX2" fmla="*/ 1586495 w 1706620"/>
              <a:gd name="connsiteY2" fmla="*/ 0 h 1201249"/>
              <a:gd name="connsiteX3" fmla="*/ 1706620 w 1706620"/>
              <a:gd name="connsiteY3" fmla="*/ 120125 h 1201249"/>
              <a:gd name="connsiteX4" fmla="*/ 1706620 w 1706620"/>
              <a:gd name="connsiteY4" fmla="*/ 1081124 h 1201249"/>
              <a:gd name="connsiteX5" fmla="*/ 1586495 w 1706620"/>
              <a:gd name="connsiteY5" fmla="*/ 1201249 h 1201249"/>
              <a:gd name="connsiteX6" fmla="*/ 120125 w 1706620"/>
              <a:gd name="connsiteY6" fmla="*/ 1201249 h 1201249"/>
              <a:gd name="connsiteX7" fmla="*/ 0 w 1706620"/>
              <a:gd name="connsiteY7" fmla="*/ 1081124 h 1201249"/>
              <a:gd name="connsiteX8" fmla="*/ 0 w 1706620"/>
              <a:gd name="connsiteY8" fmla="*/ 120125 h 120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620" h="1201249">
                <a:moveTo>
                  <a:pt x="0" y="120125"/>
                </a:moveTo>
                <a:cubicBezTo>
                  <a:pt x="0" y="53782"/>
                  <a:pt x="53782" y="0"/>
                  <a:pt x="120125" y="0"/>
                </a:cubicBezTo>
                <a:lnTo>
                  <a:pt x="1586495" y="0"/>
                </a:lnTo>
                <a:cubicBezTo>
                  <a:pt x="1652838" y="0"/>
                  <a:pt x="1706620" y="53782"/>
                  <a:pt x="1706620" y="120125"/>
                </a:cubicBezTo>
                <a:lnTo>
                  <a:pt x="1706620" y="1081124"/>
                </a:lnTo>
                <a:cubicBezTo>
                  <a:pt x="1706620" y="1147467"/>
                  <a:pt x="1652838" y="1201249"/>
                  <a:pt x="1586495" y="1201249"/>
                </a:cubicBezTo>
                <a:lnTo>
                  <a:pt x="120125" y="1201249"/>
                </a:lnTo>
                <a:cubicBezTo>
                  <a:pt x="53782" y="1201249"/>
                  <a:pt x="0" y="1147467"/>
                  <a:pt x="0" y="1081124"/>
                </a:cubicBezTo>
                <a:lnTo>
                  <a:pt x="0" y="120125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1200" dirty="0"/>
              <a:t>Какие?</a:t>
            </a:r>
          </a:p>
        </p:txBody>
      </p:sp>
      <p:sp>
        <p:nvSpPr>
          <p:cNvPr id="27" name="1 Rectángulo"/>
          <p:cNvSpPr/>
          <p:nvPr/>
        </p:nvSpPr>
        <p:spPr bwMode="auto">
          <a:xfrm>
            <a:off x="3551430" y="6215535"/>
            <a:ext cx="7892143" cy="288452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180000" tIns="72000" rIns="0" bIns="0" rtlCol="0" anchor="t"/>
          <a:lstStyle/>
          <a:p>
            <a:pPr lvl="0">
              <a:spcBef>
                <a:spcPts val="55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 еще:   добровольчество/волонтерство,  патриотическое воспитание, </a:t>
            </a:r>
            <a:r>
              <a:rPr lang="ru-RU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профконурсы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РСВ…..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893908" y="2138587"/>
            <a:ext cx="2899066" cy="2529667"/>
          </a:xfrm>
          <a:prstGeom prst="roundRect">
            <a:avLst>
              <a:gd name="adj" fmla="val 9960"/>
            </a:avLst>
          </a:prstGeom>
          <a:ln w="12700">
            <a:solidFill>
              <a:srgbClr val="595959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36000" rIns="0" bIns="53543" numCol="1" spcCol="1270" anchor="t" anchorCtr="0">
            <a:noAutofit/>
          </a:bodyPr>
          <a:lstStyle/>
          <a:p>
            <a:pPr marL="85725" lvl="1" algn="l">
              <a:spcBef>
                <a:spcPct val="0"/>
              </a:spcBef>
            </a:pPr>
            <a:r>
              <a:rPr lang="ru-RU" sz="1600" kern="1200" dirty="0">
                <a:solidFill>
                  <a:srgbClr val="004F8A"/>
                </a:solidFill>
              </a:rPr>
              <a:t>Модель компетенций?</a:t>
            </a:r>
          </a:p>
          <a:p>
            <a:pPr marL="85725" lvl="1" algn="l">
              <a:spcBef>
                <a:spcPct val="0"/>
              </a:spcBef>
            </a:pPr>
            <a:r>
              <a:rPr lang="ru-RU" sz="1600" dirty="0">
                <a:solidFill>
                  <a:srgbClr val="004F8A"/>
                </a:solidFill>
              </a:rPr>
              <a:t>_</a:t>
            </a:r>
            <a:r>
              <a:rPr lang="en-US" sz="1600" dirty="0">
                <a:solidFill>
                  <a:srgbClr val="004F8A"/>
                </a:solidFill>
              </a:rPr>
              <a:t>soft skills</a:t>
            </a:r>
            <a:endParaRPr lang="ru-RU" sz="1600" dirty="0">
              <a:solidFill>
                <a:srgbClr val="004F8A"/>
              </a:solidFill>
            </a:endParaRPr>
          </a:p>
          <a:p>
            <a:pPr marL="85725" lvl="1" algn="l">
              <a:spcBef>
                <a:spcPct val="0"/>
              </a:spcBef>
            </a:pPr>
            <a:r>
              <a:rPr lang="ru-RU" sz="1600" dirty="0">
                <a:solidFill>
                  <a:srgbClr val="004F8A"/>
                </a:solidFill>
              </a:rPr>
              <a:t>_предметные</a:t>
            </a:r>
          </a:p>
          <a:p>
            <a:pPr marL="85725" lvl="1" algn="l">
              <a:spcBef>
                <a:spcPct val="0"/>
              </a:spcBef>
            </a:pPr>
            <a:r>
              <a:rPr lang="ru-RU" sz="1600" kern="1200" dirty="0">
                <a:solidFill>
                  <a:srgbClr val="004F8A"/>
                </a:solidFill>
              </a:rPr>
              <a:t>_методические</a:t>
            </a:r>
          </a:p>
          <a:p>
            <a:pPr marL="85725" lvl="1" algn="l">
              <a:spcBef>
                <a:spcPct val="0"/>
              </a:spcBef>
            </a:pPr>
            <a:r>
              <a:rPr lang="ru-RU" sz="1600" dirty="0">
                <a:solidFill>
                  <a:srgbClr val="004F8A"/>
                </a:solidFill>
              </a:rPr>
              <a:t>_цифровые</a:t>
            </a:r>
            <a:br>
              <a:rPr lang="ru-RU" sz="1600" dirty="0">
                <a:solidFill>
                  <a:srgbClr val="004F8A"/>
                </a:solidFill>
              </a:rPr>
            </a:br>
            <a:r>
              <a:rPr lang="ru-RU" sz="1600" dirty="0">
                <a:solidFill>
                  <a:srgbClr val="004F8A"/>
                </a:solidFill>
              </a:rPr>
              <a:t>_коммуникативные</a:t>
            </a:r>
          </a:p>
          <a:p>
            <a:pPr marL="85725" lvl="1">
              <a:spcBef>
                <a:spcPct val="0"/>
              </a:spcBef>
            </a:pPr>
            <a:r>
              <a:rPr lang="ru-RU" sz="1600" kern="1200" dirty="0">
                <a:solidFill>
                  <a:srgbClr val="004F8A"/>
                </a:solidFill>
              </a:rPr>
              <a:t>_</a:t>
            </a:r>
            <a:r>
              <a:rPr lang="ru-RU" sz="1600" dirty="0">
                <a:solidFill>
                  <a:srgbClr val="004F8A"/>
                </a:solidFill>
              </a:rPr>
              <a:t>инклюзивные - увеличение доли детей с особыми потребностями (ОВЗ, одаренные)</a:t>
            </a:r>
          </a:p>
          <a:p>
            <a:pPr marL="85725" lvl="1" algn="l">
              <a:spcBef>
                <a:spcPct val="0"/>
              </a:spcBef>
            </a:pPr>
            <a:endParaRPr lang="ru-RU" sz="1600" kern="1200" dirty="0">
              <a:solidFill>
                <a:srgbClr val="004F8A"/>
              </a:solidFill>
            </a:endParaRPr>
          </a:p>
          <a:p>
            <a:pPr lvl="1" algn="l">
              <a:spcBef>
                <a:spcPct val="0"/>
              </a:spcBef>
              <a:buChar char="••"/>
            </a:pPr>
            <a:endParaRPr lang="ru-RU" sz="1600" kern="1200" dirty="0">
              <a:solidFill>
                <a:srgbClr val="004F8A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3123" y="5037221"/>
            <a:ext cx="2959186" cy="8742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5D5D"/>
                </a:solidFill>
              </a:rPr>
              <a:t>Не знаем прогнозной потребности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58891" y="4997116"/>
            <a:ext cx="2959186" cy="8742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5D5D"/>
                </a:solidFill>
              </a:rPr>
              <a:t>Руководители образовательных организаций решают проблему, в основном, своими ресурсами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893908" y="4997115"/>
            <a:ext cx="2959186" cy="8742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5D5D"/>
                </a:solidFill>
              </a:rPr>
              <a:t>Различные формулировки компетенций и образовательных результатов в стандартах СПО и ВО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556084" y="4668254"/>
            <a:ext cx="1499937" cy="35292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488515" y="4668254"/>
            <a:ext cx="1499937" cy="35292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9721516" y="4684296"/>
            <a:ext cx="1499937" cy="35292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6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32"/>
          </p:nvPr>
        </p:nvSpPr>
        <p:spPr>
          <a:xfrm>
            <a:off x="5948903" y="97024"/>
            <a:ext cx="5687029" cy="396534"/>
          </a:xfrm>
          <a:solidFill>
            <a:srgbClr val="C00000"/>
          </a:solidFill>
        </p:spPr>
        <p:txBody>
          <a:bodyPr vert="horz" lIns="0" tIns="0" rIns="108000" bIns="0" rtlCol="0" anchor="ctr">
            <a:noAutofit/>
          </a:bodyPr>
          <a:lstStyle/>
          <a:p>
            <a:pPr algn="r">
              <a:spcBef>
                <a:spcPct val="0"/>
              </a:spcBef>
            </a:pPr>
            <a:r>
              <a:rPr lang="ru-RU" sz="2800" spc="-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Проблемное поле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1635932" y="5965650"/>
            <a:ext cx="375048" cy="874817"/>
            <a:chOff x="355207" y="-11042"/>
            <a:chExt cx="1008000" cy="2351210"/>
          </a:xfrm>
        </p:grpSpPr>
        <p:grpSp>
          <p:nvGrpSpPr>
            <p:cNvPr id="15" name="Grupo 2"/>
            <p:cNvGrpSpPr/>
            <p:nvPr/>
          </p:nvGrpSpPr>
          <p:grpSpPr>
            <a:xfrm>
              <a:off x="355207" y="660563"/>
              <a:ext cx="1008000" cy="1008000"/>
              <a:chOff x="4230000" y="2229750"/>
              <a:chExt cx="756000" cy="756000"/>
            </a:xfrm>
          </p:grpSpPr>
          <p:sp>
            <p:nvSpPr>
              <p:cNvPr id="18" name="Elipse 10"/>
              <p:cNvSpPr/>
              <p:nvPr/>
            </p:nvSpPr>
            <p:spPr>
              <a:xfrm>
                <a:off x="4302000" y="2301750"/>
                <a:ext cx="612000" cy="612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fld id="{0137A6A4-F1C8-41B0-B9D8-9D4AC86B3A6D}" type="slidenum">
                  <a:rPr lang="ru-RU" sz="1600" smtClean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6</a:t>
                </a:fld>
                <a:endParaRPr lang="es-ES" sz="16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endParaRPr>
              </a:p>
            </p:txBody>
          </p:sp>
          <p:sp>
            <p:nvSpPr>
              <p:cNvPr id="19" name="Elipse 11"/>
              <p:cNvSpPr/>
              <p:nvPr/>
            </p:nvSpPr>
            <p:spPr>
              <a:xfrm>
                <a:off x="4230000" y="2229750"/>
                <a:ext cx="756000" cy="75600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6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cxnSp>
          <p:nvCxnSpPr>
            <p:cNvPr id="16" name="Conector recto 13"/>
            <p:cNvCxnSpPr/>
            <p:nvPr/>
          </p:nvCxnSpPr>
          <p:spPr>
            <a:xfrm>
              <a:off x="859207" y="-11042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5"/>
            <p:cNvCxnSpPr/>
            <p:nvPr/>
          </p:nvCxnSpPr>
          <p:spPr>
            <a:xfrm>
              <a:off x="859207" y="1668563"/>
              <a:ext cx="0" cy="671605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1" name="1 Rectángulo"/>
          <p:cNvSpPr/>
          <p:nvPr/>
        </p:nvSpPr>
        <p:spPr bwMode="auto">
          <a:xfrm>
            <a:off x="499088" y="495894"/>
            <a:ext cx="11127124" cy="5616880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txBody>
          <a:bodyPr lIns="0" tIns="0" rIns="0" bIns="0" rtlCol="0" anchor="t"/>
          <a:lstStyle/>
          <a:p>
            <a:pPr algn="ctr"/>
            <a:endParaRPr lang="es-SV" dirty="0"/>
          </a:p>
        </p:txBody>
      </p:sp>
      <p:sp>
        <p:nvSpPr>
          <p:cNvPr id="22" name="1 Rectángulo"/>
          <p:cNvSpPr/>
          <p:nvPr/>
        </p:nvSpPr>
        <p:spPr bwMode="auto">
          <a:xfrm flipH="1">
            <a:off x="833718" y="3826774"/>
            <a:ext cx="10363200" cy="5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rtlCol="0" anchor="t"/>
          <a:lstStyle/>
          <a:p>
            <a:pPr algn="ctr"/>
            <a:endParaRPr lang="es-SV"/>
          </a:p>
        </p:txBody>
      </p:sp>
      <p:sp>
        <p:nvSpPr>
          <p:cNvPr id="25" name="1 Rectángulo"/>
          <p:cNvSpPr/>
          <p:nvPr/>
        </p:nvSpPr>
        <p:spPr bwMode="auto">
          <a:xfrm>
            <a:off x="604074" y="1081101"/>
            <a:ext cx="3440548" cy="2641604"/>
          </a:xfrm>
          <a:prstGeom prst="roundRect">
            <a:avLst>
              <a:gd name="adj" fmla="val 2737"/>
            </a:avLst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Специалист один – язык стандартов СПО и ВО разный, формулировки компетенций разные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Стандарты СПО с жестко прописанными требованиями не успевают за изменениями. Не соответствует современным требованиям?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СПО – узкий перечень направлений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Подготовка педагога широкого профиля?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Изучение изменений в требованиях к квалификации на рынке труда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Несоответствие качества подготовки кадров требованиям работодателя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200" b="1" dirty="0"/>
          </a:p>
          <a:p>
            <a:pPr marL="285750" indent="-285750">
              <a:buFont typeface="Arial" pitchFamily="34" charset="0"/>
              <a:buChar char="•"/>
            </a:pPr>
            <a:endParaRPr lang="es-SV" sz="1200" b="1" dirty="0"/>
          </a:p>
        </p:txBody>
      </p:sp>
      <p:sp>
        <p:nvSpPr>
          <p:cNvPr id="74" name="1 Rectángulo"/>
          <p:cNvSpPr/>
          <p:nvPr/>
        </p:nvSpPr>
        <p:spPr bwMode="auto">
          <a:xfrm>
            <a:off x="4163465" y="1117611"/>
            <a:ext cx="3381496" cy="2170106"/>
          </a:xfrm>
          <a:prstGeom prst="roundRect">
            <a:avLst>
              <a:gd name="adj" fmla="val 2737"/>
            </a:avLst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Выпускники СПО и вузов слабо владеют современными обр. технологиями, в том числе, ИКТ, проектные, проблемное обучение и т.п.</a:t>
            </a:r>
            <a:endParaRPr lang="es-SV" sz="1400" b="1" dirty="0"/>
          </a:p>
        </p:txBody>
      </p:sp>
      <p:sp>
        <p:nvSpPr>
          <p:cNvPr id="76" name="1 Rectángulo"/>
          <p:cNvSpPr/>
          <p:nvPr/>
        </p:nvSpPr>
        <p:spPr bwMode="auto">
          <a:xfrm>
            <a:off x="7675418" y="1117611"/>
            <a:ext cx="3796399" cy="2605094"/>
          </a:xfrm>
          <a:prstGeom prst="roundRect">
            <a:avLst>
              <a:gd name="adj" fmla="val 2737"/>
            </a:avLst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Дефицит современной инфраструктуры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Слабое владение современными методами управления: прогнозирование, определение целей, стратегии, политики, бережливое производство и </a:t>
            </a:r>
            <a:r>
              <a:rPr lang="ru-RU" sz="1200" b="1" dirty="0" err="1"/>
              <a:t>т.п</a:t>
            </a:r>
            <a:endParaRPr lang="ru-RU" sz="12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Отсутствие единой системы (в </a:t>
            </a:r>
            <a:r>
              <a:rPr lang="ru-RU" sz="1200" b="1" dirty="0" err="1"/>
              <a:t>т.ч</a:t>
            </a:r>
            <a:r>
              <a:rPr lang="ru-RU" sz="1200" b="1" dirty="0"/>
              <a:t>. информационной) индивидуального сопровождения педагогов: школы – СПО-вуз-работа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Отсутствие независимой системы оценки  </a:t>
            </a:r>
            <a:r>
              <a:rPr lang="ru-RU" sz="1200" b="1" dirty="0" err="1"/>
              <a:t>проф.компетенций</a:t>
            </a:r>
            <a:r>
              <a:rPr lang="ru-RU" sz="1200" b="1" dirty="0"/>
              <a:t> и квалификаций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Несогласованность управленческих действий на разных уровнях: отсутствует система прогнозирования потребности в кадрах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200" b="1" dirty="0"/>
          </a:p>
          <a:p>
            <a:pPr marL="285750" indent="-285750">
              <a:buFont typeface="Arial" pitchFamily="34" charset="0"/>
              <a:buChar char="•"/>
            </a:pPr>
            <a:endParaRPr lang="ru-RU" sz="1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3718" y="680819"/>
            <a:ext cx="1680892" cy="3619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Содержание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94747" y="679824"/>
            <a:ext cx="1680892" cy="3619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Технологии</a:t>
            </a:r>
            <a:endParaRPr lang="es-SV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034194" y="689058"/>
            <a:ext cx="1680892" cy="3619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Управление</a:t>
            </a:r>
            <a:endParaRPr lang="es-SV" b="1" dirty="0"/>
          </a:p>
        </p:txBody>
      </p:sp>
      <p:sp>
        <p:nvSpPr>
          <p:cNvPr id="27" name="1 Rectángulo"/>
          <p:cNvSpPr/>
          <p:nvPr/>
        </p:nvSpPr>
        <p:spPr bwMode="auto">
          <a:xfrm>
            <a:off x="619640" y="4072710"/>
            <a:ext cx="10886023" cy="1678386"/>
          </a:xfrm>
          <a:prstGeom prst="roundRect">
            <a:avLst>
              <a:gd name="adj" fmla="val 2737"/>
            </a:avLst>
          </a:prstGeom>
          <a:solidFill>
            <a:schemeClr val="bg1"/>
          </a:solidFill>
          <a:ln>
            <a:noFill/>
          </a:ln>
        </p:spPr>
        <p:txBody>
          <a:bodyPr lIns="72000" tIns="72000" rIns="72000" bIns="72000"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2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Не мотивированные абитуриенты, поступающие в вузы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Высокая текучесть педагогических кадров/отток – текущая потребность – 438 чел.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Наличие школ с низким образовательным результатом - 32,5%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Слабая профессиональная мотивация выпускников СПО и вузов/отток – доля «моложе 35 лет» составляет 19,4 %  - 70 место среди 85 регионов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Структура подготовки не соответствует потребностям рынка труда: например: нужны учителя иностранных языков – СПО не готовит, вуз – не готовит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Подготовка педагогов в системе ДПО не устраняет их профессиональные дефициты – не дает вторую квалификацию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/>
              <a:t>Создание образовательных организаций </a:t>
            </a:r>
            <a:r>
              <a:rPr lang="ru-RU" sz="1200" b="1" dirty="0" err="1"/>
              <a:t>допобразования</a:t>
            </a:r>
            <a:r>
              <a:rPr lang="ru-RU" sz="1200" b="1" dirty="0"/>
              <a:t> опережает подготовку кадров для них: 42 точки роста, 2 кванториума, 2 IT-куба 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200" b="1" dirty="0"/>
          </a:p>
          <a:p>
            <a:pPr algn="ctr"/>
            <a:endParaRPr lang="es-SV" sz="1200" b="1" dirty="0"/>
          </a:p>
        </p:txBody>
      </p:sp>
      <p:sp>
        <p:nvSpPr>
          <p:cNvPr id="28" name="1 Rectángulo"/>
          <p:cNvSpPr/>
          <p:nvPr/>
        </p:nvSpPr>
        <p:spPr bwMode="auto">
          <a:xfrm>
            <a:off x="604074" y="5912306"/>
            <a:ext cx="10644554" cy="606458"/>
          </a:xfrm>
          <a:prstGeom prst="roundRect">
            <a:avLst>
              <a:gd name="adj" fmla="val 2737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Проблема:</a:t>
            </a:r>
            <a:r>
              <a:rPr lang="ru-RU" sz="1600" b="1" dirty="0"/>
              <a:t> Система подготовки и сопровождения педагогических кадров в регионе не обеспечивает решение задач национального проекта Образование и потребности регионального  рынка труда в квалифицированных кадрах</a:t>
            </a:r>
            <a:endParaRPr lang="es-SV" sz="16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228933" y="3823313"/>
            <a:ext cx="1667435" cy="31707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166254" y="777296"/>
            <a:ext cx="11606295" cy="4173396"/>
          </a:xfrm>
          <a:prstGeom prst="ellipse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62277" y="4812632"/>
            <a:ext cx="4415560" cy="19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На региональном уровне</a:t>
            </a:r>
            <a:r>
              <a:rPr lang="ru-RU" sz="12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Сквозное сопровождение будущего педагога: от абитуриента-до рабочего места и дальше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Выделение ресурсов и создание условий для закрепления на рынке труда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Трансформация системы управления с целью координации всех участников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Формирование перспективного прогноза и структуры приема с учетом востребованных в регионе компетенций</a:t>
            </a:r>
          </a:p>
          <a:p>
            <a:pPr marL="285750" indent="-28575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284" y="4570788"/>
            <a:ext cx="4427379" cy="2231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На Федеральном уровне</a:t>
            </a:r>
            <a:r>
              <a:rPr lang="ru-RU" sz="1400" dirty="0">
                <a:solidFill>
                  <a:schemeClr val="tx1"/>
                </a:solidFill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специалист один (разный уровень образования) – язык стандартов разный (формулировка компетенций, образовательных результатов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Педагогическое образование с 2-я профилями (срок обучения – 5 лет) – целесообразность?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Зачем воспитателю или учителю начальных классов высшее образование – может быть достаточно СПО?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94435" y="232011"/>
            <a:ext cx="7105475" cy="545284"/>
          </a:xfrm>
        </p:spPr>
        <p:txBody>
          <a:bodyPr/>
          <a:lstStyle/>
          <a:p>
            <a:r>
              <a:rPr lang="ru-RU" dirty="0"/>
              <a:t>Участники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19563" y="2699686"/>
            <a:ext cx="5832763" cy="572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Департамент образования – Региональная рамка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08018" y="3491341"/>
            <a:ext cx="842817" cy="766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СПО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84763" y="3491341"/>
            <a:ext cx="872836" cy="766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ДО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91527" y="3491341"/>
            <a:ext cx="858982" cy="766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ВИРО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4437" y="3491341"/>
            <a:ext cx="900546" cy="766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школы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37381" y="3494985"/>
            <a:ext cx="840509" cy="766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детсады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37859" y="2691664"/>
            <a:ext cx="3934691" cy="572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Вузы – Федеральная рамка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93344" y="3503006"/>
            <a:ext cx="858982" cy="766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центры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DF68172-D01A-423E-9C94-76AAD048DAD8}"/>
              </a:ext>
            </a:extLst>
          </p:cNvPr>
          <p:cNvSpPr/>
          <p:nvPr/>
        </p:nvSpPr>
        <p:spPr>
          <a:xfrm>
            <a:off x="3541568" y="1100568"/>
            <a:ext cx="5524500" cy="566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002060"/>
                </a:solidFill>
              </a:rPr>
              <a:t>Межведомственная координационная группа</a:t>
            </a:r>
          </a:p>
          <a:p>
            <a:pPr algn="ctr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002060"/>
                </a:solidFill>
              </a:rPr>
              <a:t>по развитию непрерывного педагогического образования</a:t>
            </a:r>
          </a:p>
          <a:p>
            <a:pPr algn="ctr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002060"/>
                </a:solidFill>
              </a:rPr>
              <a:t>при Департаменте образования области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7C276AF-D3D1-491C-8497-D625E958E4D3}"/>
              </a:ext>
            </a:extLst>
          </p:cNvPr>
          <p:cNvSpPr/>
          <p:nvPr/>
        </p:nvSpPr>
        <p:spPr>
          <a:xfrm>
            <a:off x="2497281" y="1686506"/>
            <a:ext cx="3340100" cy="687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002060"/>
                </a:solidFill>
              </a:rPr>
              <a:t>Муниципальные координационные </a:t>
            </a:r>
          </a:p>
          <a:p>
            <a:pPr algn="ctr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002060"/>
                </a:solidFill>
              </a:rPr>
              <a:t>советы по профессиональной </a:t>
            </a:r>
          </a:p>
          <a:p>
            <a:pPr algn="ctr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002060"/>
                </a:solidFill>
              </a:rPr>
              <a:t>ориентации обучающихся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04328" y="3629892"/>
            <a:ext cx="4128655" cy="1094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Кто и что координирует?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На что и кого могут влиять?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Как взаимодействуют для решения задачи?</a:t>
            </a:r>
          </a:p>
        </p:txBody>
      </p:sp>
      <p:sp>
        <p:nvSpPr>
          <p:cNvPr id="6" name="Выноска 1 (с границей) 5"/>
          <p:cNvSpPr/>
          <p:nvPr/>
        </p:nvSpPr>
        <p:spPr>
          <a:xfrm>
            <a:off x="628696" y="2030199"/>
            <a:ext cx="1638327" cy="572655"/>
          </a:xfrm>
          <a:prstGeom prst="accentCallout1">
            <a:avLst>
              <a:gd name="adj1" fmla="val 57497"/>
              <a:gd name="adj2" fmla="val 100235"/>
              <a:gd name="adj3" fmla="val 119006"/>
              <a:gd name="adj4" fmla="val 121166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Минпросвещения</a:t>
            </a:r>
            <a:r>
              <a:rPr lang="ru-RU" sz="1400" dirty="0">
                <a:solidFill>
                  <a:schemeClr val="tx1"/>
                </a:solidFill>
              </a:rPr>
              <a:t> России</a:t>
            </a:r>
          </a:p>
        </p:txBody>
      </p:sp>
      <p:sp>
        <p:nvSpPr>
          <p:cNvPr id="24" name="Выноска 1 (с границей) 23"/>
          <p:cNvSpPr/>
          <p:nvPr/>
        </p:nvSpPr>
        <p:spPr>
          <a:xfrm>
            <a:off x="9711397" y="1993259"/>
            <a:ext cx="1499937" cy="577516"/>
          </a:xfrm>
          <a:prstGeom prst="accentCallout1">
            <a:avLst>
              <a:gd name="adj1" fmla="val 51551"/>
              <a:gd name="adj2" fmla="val -213"/>
              <a:gd name="adj3" fmla="val 123683"/>
              <a:gd name="adj4" fmla="val -14909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Минобрнауки России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320463" y="4950692"/>
            <a:ext cx="2783305" cy="18511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>
                <a:solidFill>
                  <a:schemeClr val="tx1"/>
                </a:solidFill>
              </a:rPr>
              <a:t>Уровень образовательной организации: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содержание подготовки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мотивация на работу по профессии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сопровождение выпускников</a:t>
            </a:r>
          </a:p>
          <a:p>
            <a:pPr marL="285750" indent="-285750">
              <a:buFontTx/>
              <a:buChar char="-"/>
            </a:pPr>
            <a:r>
              <a:rPr lang="ru-RU" sz="1400">
                <a:solidFill>
                  <a:schemeClr val="tx1"/>
                </a:solidFill>
              </a:rPr>
              <a:t>система наставничества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9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57661" y="364480"/>
            <a:ext cx="7105475" cy="545284"/>
          </a:xfrm>
        </p:spPr>
        <p:txBody>
          <a:bodyPr/>
          <a:lstStyle/>
          <a:p>
            <a:r>
              <a:rPr lang="ru-RU" sz="2800" dirty="0"/>
              <a:t>Для создания модели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4905" y="1981200"/>
            <a:ext cx="1949116" cy="4050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700" dirty="0">
                <a:solidFill>
                  <a:schemeClr val="tx1"/>
                </a:solidFill>
              </a:rPr>
              <a:t>Без профиля:</a:t>
            </a:r>
          </a:p>
          <a:p>
            <a:r>
              <a:rPr lang="ru-RU" sz="1700" dirty="0">
                <a:solidFill>
                  <a:schemeClr val="tx1"/>
                </a:solidFill>
              </a:rPr>
              <a:t>Учащиеся 8-9 классов</a:t>
            </a:r>
          </a:p>
          <a:p>
            <a:r>
              <a:rPr lang="ru-RU" sz="1700" dirty="0">
                <a:solidFill>
                  <a:schemeClr val="tx1"/>
                </a:solidFill>
              </a:rPr>
              <a:t>Учащиеся 10-11 классов</a:t>
            </a:r>
          </a:p>
          <a:p>
            <a:endParaRPr lang="ru-RU" sz="1700" dirty="0">
              <a:solidFill>
                <a:schemeClr val="tx1"/>
              </a:solidFill>
            </a:endParaRPr>
          </a:p>
          <a:p>
            <a:endParaRPr lang="ru-RU" sz="1700" dirty="0">
              <a:solidFill>
                <a:schemeClr val="tx1"/>
              </a:solidFill>
            </a:endParaRPr>
          </a:p>
          <a:p>
            <a:endParaRPr lang="ru-RU" sz="1700" dirty="0">
              <a:solidFill>
                <a:schemeClr val="tx1"/>
              </a:solidFill>
            </a:endParaRPr>
          </a:p>
          <a:p>
            <a:r>
              <a:rPr lang="ru-RU" sz="1700" dirty="0">
                <a:solidFill>
                  <a:schemeClr val="tx1"/>
                </a:solidFill>
              </a:rPr>
              <a:t>Пред профильные и профильные</a:t>
            </a:r>
          </a:p>
          <a:p>
            <a:r>
              <a:rPr lang="ru-RU" sz="1700" dirty="0">
                <a:solidFill>
                  <a:schemeClr val="tx1"/>
                </a:solidFill>
              </a:rPr>
              <a:t>Учащиеся 8-9 классов</a:t>
            </a:r>
          </a:p>
          <a:p>
            <a:r>
              <a:rPr lang="ru-RU" sz="1700" dirty="0">
                <a:solidFill>
                  <a:schemeClr val="tx1"/>
                </a:solidFill>
              </a:rPr>
              <a:t>Учащиеся 10-11 классов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4905" y="1459829"/>
            <a:ext cx="2013284" cy="3288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вход</a:t>
            </a:r>
          </a:p>
        </p:txBody>
      </p:sp>
      <p:cxnSp>
        <p:nvCxnSpPr>
          <p:cNvPr id="9" name="Прямая соединительная линия 8"/>
          <p:cNvCxnSpPr>
            <a:stCxn id="6" idx="1"/>
            <a:endCxn id="6" idx="3"/>
          </p:cNvCxnSpPr>
          <p:nvPr/>
        </p:nvCxnSpPr>
        <p:spPr>
          <a:xfrm>
            <a:off x="344905" y="4006516"/>
            <a:ext cx="1949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841831" y="1467847"/>
            <a:ext cx="2013284" cy="3288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результат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914020" y="1981200"/>
            <a:ext cx="1949116" cy="4050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>
                <a:solidFill>
                  <a:schemeClr val="tx1"/>
                </a:solidFill>
              </a:rPr>
              <a:t>Современные компетенции педагога:</a:t>
            </a:r>
          </a:p>
          <a:p>
            <a:r>
              <a:rPr lang="ru-RU" sz="1200" dirty="0" err="1">
                <a:solidFill>
                  <a:schemeClr val="tx1"/>
                </a:solidFill>
              </a:rPr>
              <a:t>soft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skills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_предметные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_методические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_цифровые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_коммуникативные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_инклюзивные - увеличение доли детей с особыми потребностями (ОВЗ, одаренные)</a:t>
            </a:r>
          </a:p>
          <a:p>
            <a:endParaRPr lang="ru-RU" sz="1200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Насыщение рынка труда</a:t>
            </a:r>
          </a:p>
          <a:p>
            <a:endParaRPr lang="ru-RU" sz="12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914020" y="4680285"/>
            <a:ext cx="1949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2622884" y="1235242"/>
            <a:ext cx="7074569" cy="506930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1066800" y="541867"/>
            <a:ext cx="8466" cy="5709387"/>
          </a:xfrm>
          <a:prstGeom prst="line">
            <a:avLst/>
          </a:prstGeom>
          <a:ln w="57150">
            <a:solidFill>
              <a:srgbClr val="004F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45848" y="541867"/>
            <a:ext cx="0" cy="5791200"/>
          </a:xfrm>
          <a:prstGeom prst="line">
            <a:avLst/>
          </a:prstGeom>
          <a:ln w="57150">
            <a:solidFill>
              <a:srgbClr val="004F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68738" y="548975"/>
            <a:ext cx="2236" cy="5791200"/>
          </a:xfrm>
          <a:prstGeom prst="line">
            <a:avLst/>
          </a:prstGeom>
          <a:ln w="57150">
            <a:solidFill>
              <a:srgbClr val="004F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398585" y="548975"/>
            <a:ext cx="8412" cy="5791200"/>
          </a:xfrm>
          <a:prstGeom prst="line">
            <a:avLst/>
          </a:prstGeom>
          <a:ln w="57150">
            <a:solidFill>
              <a:srgbClr val="004F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45831" y="2717801"/>
            <a:ext cx="11484219" cy="6349"/>
          </a:xfrm>
          <a:prstGeom prst="line">
            <a:avLst/>
          </a:prstGeom>
          <a:ln w="57150">
            <a:solidFill>
              <a:srgbClr val="004F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>
            <a:off x="1395777" y="2425373"/>
            <a:ext cx="1453585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>
                <a:solidFill>
                  <a:schemeClr val="bg1"/>
                </a:solidFill>
              </a:rPr>
              <a:t>9 КЛАСС</a:t>
            </a:r>
          </a:p>
        </p:txBody>
      </p:sp>
      <p:sp>
        <p:nvSpPr>
          <p:cNvPr id="44" name="Полилиния 43"/>
          <p:cNvSpPr/>
          <p:nvPr/>
        </p:nvSpPr>
        <p:spPr>
          <a:xfrm>
            <a:off x="3777929" y="2399009"/>
            <a:ext cx="1453585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10 КЛАСС</a:t>
            </a:r>
          </a:p>
        </p:txBody>
      </p:sp>
      <p:sp>
        <p:nvSpPr>
          <p:cNvPr id="45" name="Полилиния 44"/>
          <p:cNvSpPr/>
          <p:nvPr/>
        </p:nvSpPr>
        <p:spPr>
          <a:xfrm>
            <a:off x="6261538" y="2425373"/>
            <a:ext cx="1453585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11 КЛАСС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34038" y="541867"/>
            <a:ext cx="20227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+mj-lt"/>
              <a:buAutoNum type="arabicPeriod"/>
            </a:pPr>
            <a:r>
              <a:rPr lang="ru-RU" sz="1100" dirty="0"/>
              <a:t>Выбор траектории образования: СПО или университет </a:t>
            </a:r>
          </a:p>
          <a:p>
            <a:pPr marL="177800" indent="-177800">
              <a:buFont typeface="+mj-lt"/>
              <a:buAutoNum type="arabicPeriod"/>
            </a:pPr>
            <a:r>
              <a:rPr lang="ru-RU" sz="1100" dirty="0"/>
              <a:t>Выбор профильного класса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1" t="4229" r="23401" b="2457"/>
          <a:stretch/>
        </p:blipFill>
        <p:spPr>
          <a:xfrm>
            <a:off x="67029" y="3740124"/>
            <a:ext cx="862222" cy="785310"/>
          </a:xfrm>
          <a:prstGeom prst="rect">
            <a:avLst/>
          </a:prstGeom>
        </p:spPr>
      </p:pic>
      <p:pic>
        <p:nvPicPr>
          <p:cNvPr id="48" name="Рисунок 37" descr="Мужчина">
            <a:extLst>
              <a:ext uri="{FF2B5EF4-FFF2-40B4-BE49-F238E27FC236}">
                <a16:creationId xmlns:a16="http://schemas.microsoft.com/office/drawing/2014/main" id="{BE902A60-F5DE-407A-B80D-826958CE73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0509" y="1375962"/>
            <a:ext cx="556531" cy="556531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3293972" y="525563"/>
            <a:ext cx="20712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+mj-lt"/>
              <a:buAutoNum type="arabicPeriod"/>
            </a:pPr>
            <a:r>
              <a:rPr lang="ru-RU" sz="1100" dirty="0"/>
              <a:t>Закрепление выбора  профессии педагога</a:t>
            </a:r>
          </a:p>
          <a:p>
            <a:pPr marL="177800" indent="-177800">
              <a:buFont typeface="+mj-lt"/>
              <a:buAutoNum type="arabicPeriod"/>
            </a:pPr>
            <a:r>
              <a:rPr lang="ru-RU" sz="1100" dirty="0"/>
              <a:t>Самоопределение по профилю: предметник, начальное образование, дефектолог и пр. </a:t>
            </a:r>
          </a:p>
          <a:p>
            <a:pPr marL="177800" indent="-177800">
              <a:buFont typeface="+mj-lt"/>
              <a:buAutoNum type="arabicPeriod"/>
            </a:pPr>
            <a:r>
              <a:rPr lang="ru-RU" sz="1100" dirty="0"/>
              <a:t>Проба профессиональных ролей: тьютор, вожатый, организатор и пр.</a:t>
            </a:r>
          </a:p>
          <a:p>
            <a:pPr marL="177800" indent="-177800">
              <a:buFont typeface="+mj-lt"/>
              <a:buAutoNum type="arabicPeriod"/>
            </a:pPr>
            <a:r>
              <a:rPr lang="ru-RU" sz="1100" dirty="0"/>
              <a:t>Смена профильного класса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041106" y="659743"/>
            <a:ext cx="2071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+mj-lt"/>
              <a:buAutoNum type="arabicPeriod"/>
            </a:pPr>
            <a:r>
              <a:rPr lang="ru-RU" sz="1100" dirty="0"/>
              <a:t>Портфолио</a:t>
            </a:r>
          </a:p>
          <a:p>
            <a:pPr marL="177800" indent="-177800">
              <a:buFont typeface="+mj-lt"/>
              <a:buAutoNum type="arabicPeriod"/>
            </a:pPr>
            <a:r>
              <a:rPr lang="ru-RU" sz="1100" dirty="0"/>
              <a:t>Средний балл ЕГЭ выше 70 </a:t>
            </a:r>
          </a:p>
          <a:p>
            <a:pPr marL="177800" indent="-177800">
              <a:buFont typeface="+mj-lt"/>
              <a:buAutoNum type="arabicPeriod"/>
            </a:pPr>
            <a:r>
              <a:rPr lang="ru-RU" sz="1100" dirty="0"/>
              <a:t>Поступление в университет на пед профиль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143878" y="3124934"/>
            <a:ext cx="20227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Университет</a:t>
            </a:r>
            <a:r>
              <a:rPr lang="ru-RU" sz="1100" dirty="0"/>
              <a:t>:</a:t>
            </a:r>
          </a:p>
          <a:p>
            <a:r>
              <a:rPr lang="ru-RU" sz="1100" dirty="0"/>
              <a:t>Профессиональная диагностика</a:t>
            </a:r>
          </a:p>
          <a:p>
            <a:r>
              <a:rPr lang="ru-RU" sz="1100" dirty="0"/>
              <a:t>Рекомендации по профессиональному выбору</a:t>
            </a:r>
          </a:p>
          <a:p>
            <a:r>
              <a:rPr lang="ru-RU" sz="1100" dirty="0"/>
              <a:t>Проведение профориентационных мероприятий, конкурсов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331092" y="3059421"/>
            <a:ext cx="202271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Школа</a:t>
            </a:r>
            <a:r>
              <a:rPr lang="ru-RU" sz="1100" dirty="0"/>
              <a:t>:</a:t>
            </a:r>
          </a:p>
          <a:p>
            <a:r>
              <a:rPr lang="ru-RU" sz="1100" dirty="0"/>
              <a:t>Базовая подготовка (ФГОС СОО) </a:t>
            </a:r>
          </a:p>
          <a:p>
            <a:r>
              <a:rPr lang="ru-RU" sz="1100" b="1" dirty="0"/>
              <a:t>Университет:</a:t>
            </a:r>
          </a:p>
          <a:p>
            <a:r>
              <a:rPr lang="ru-RU" sz="1100" dirty="0"/>
              <a:t>Диагностика</a:t>
            </a:r>
          </a:p>
          <a:p>
            <a:r>
              <a:rPr lang="ru-RU" sz="1100" dirty="0"/>
              <a:t>Профессиональная подготовка к деятельности педагога (ОПК ФГОС ВО)</a:t>
            </a:r>
          </a:p>
          <a:p>
            <a:r>
              <a:rPr lang="ru-RU" sz="1100" b="1" dirty="0"/>
              <a:t>Школа + Университет:</a:t>
            </a:r>
          </a:p>
          <a:p>
            <a:r>
              <a:rPr lang="ru-RU" sz="1100" dirty="0"/>
              <a:t>Практика, стажировки в образовательных  учреждениях </a:t>
            </a:r>
          </a:p>
          <a:p>
            <a:endParaRPr lang="ru-RU" sz="1100" dirty="0"/>
          </a:p>
          <a:p>
            <a:endParaRPr lang="ru-RU" sz="11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873459" y="3055421"/>
            <a:ext cx="234661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Школа</a:t>
            </a:r>
            <a:r>
              <a:rPr lang="ru-RU" sz="1100" dirty="0"/>
              <a:t>:</a:t>
            </a:r>
          </a:p>
          <a:p>
            <a:r>
              <a:rPr lang="ru-RU" sz="1100" dirty="0"/>
              <a:t>Базовая подготовка (ФГОС СОО) </a:t>
            </a:r>
          </a:p>
          <a:p>
            <a:r>
              <a:rPr lang="ru-RU" sz="1100" b="1" dirty="0"/>
              <a:t>Университет:</a:t>
            </a:r>
          </a:p>
          <a:p>
            <a:r>
              <a:rPr lang="ru-RU" sz="1100" dirty="0"/>
              <a:t>Диагностика</a:t>
            </a:r>
          </a:p>
          <a:p>
            <a:r>
              <a:rPr lang="ru-RU" sz="1100" dirty="0"/>
              <a:t>Профессиональная подготовка к деятельности педагога (ОПК ФГОС ВО)</a:t>
            </a:r>
          </a:p>
          <a:p>
            <a:r>
              <a:rPr lang="ru-RU" sz="1100" dirty="0"/>
              <a:t>Подготовка к ЕГЭ</a:t>
            </a:r>
          </a:p>
          <a:p>
            <a:r>
              <a:rPr lang="ru-RU" sz="1100" dirty="0"/>
              <a:t>Подготовка к олимпиадам, конкурсам</a:t>
            </a:r>
          </a:p>
          <a:p>
            <a:r>
              <a:rPr lang="ru-RU" sz="1100" b="1" dirty="0"/>
              <a:t>СПО</a:t>
            </a:r>
            <a:r>
              <a:rPr lang="ru-RU" sz="1100" dirty="0"/>
              <a:t>:</a:t>
            </a:r>
          </a:p>
          <a:p>
            <a:r>
              <a:rPr lang="ru-RU" sz="1100" dirty="0"/>
              <a:t>Базовая подготовка (ФГОС СПО) </a:t>
            </a:r>
          </a:p>
          <a:p>
            <a:endParaRPr lang="ru-RU" sz="1100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345831" y="5751891"/>
            <a:ext cx="11484219" cy="853"/>
          </a:xfrm>
          <a:prstGeom prst="line">
            <a:avLst/>
          </a:prstGeom>
          <a:ln w="57150">
            <a:solidFill>
              <a:srgbClr val="004F8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олилиния 53"/>
          <p:cNvSpPr/>
          <p:nvPr/>
        </p:nvSpPr>
        <p:spPr>
          <a:xfrm>
            <a:off x="3565218" y="5479249"/>
            <a:ext cx="1453585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СПО </a:t>
            </a:r>
            <a:r>
              <a:rPr lang="ru-RU" sz="1600" b="1" kern="1200" dirty="0">
                <a:solidFill>
                  <a:schemeClr val="bg1"/>
                </a:solidFill>
              </a:rPr>
              <a:t>1 курс</a:t>
            </a:r>
          </a:p>
        </p:txBody>
      </p:sp>
      <p:sp>
        <p:nvSpPr>
          <p:cNvPr id="56" name="Полилиния 55"/>
          <p:cNvSpPr/>
          <p:nvPr/>
        </p:nvSpPr>
        <p:spPr>
          <a:xfrm>
            <a:off x="6338536" y="5482847"/>
            <a:ext cx="1453585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СПО </a:t>
            </a:r>
            <a:r>
              <a:rPr lang="ru-RU" sz="1600" b="1" kern="1200" dirty="0">
                <a:solidFill>
                  <a:schemeClr val="bg1"/>
                </a:solidFill>
              </a:rPr>
              <a:t>2 курс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066800" y="6467558"/>
            <a:ext cx="10424682" cy="307777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Единая образовательная платформа</a:t>
            </a:r>
          </a:p>
        </p:txBody>
      </p:sp>
      <p:sp>
        <p:nvSpPr>
          <p:cNvPr id="63" name="Заголовок 7"/>
          <p:cNvSpPr>
            <a:spLocks noGrp="1"/>
          </p:cNvSpPr>
          <p:nvPr>
            <p:ph type="title"/>
          </p:nvPr>
        </p:nvSpPr>
        <p:spPr>
          <a:xfrm>
            <a:off x="4605867" y="77828"/>
            <a:ext cx="7405113" cy="344199"/>
          </a:xfrm>
          <a:solidFill>
            <a:srgbClr val="002060"/>
          </a:solidFill>
        </p:spPr>
        <p:txBody>
          <a:bodyPr anchor="b"/>
          <a:lstStyle/>
          <a:p>
            <a:pPr algn="ctr"/>
            <a:r>
              <a:rPr lang="ru-RU" sz="2400" dirty="0"/>
              <a:t>Подходы к разработке модели деятельности пед классов</a:t>
            </a:r>
            <a:r>
              <a:rPr lang="ru-RU" dirty="0"/>
              <a:t> 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9230330" y="2425373"/>
            <a:ext cx="1453585" cy="545283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Университет</a:t>
            </a:r>
            <a:endParaRPr lang="ru-RU" sz="1600" b="1" kern="12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18948" y="2041742"/>
            <a:ext cx="1678488" cy="4209512"/>
          </a:xfrm>
          <a:prstGeom prst="rect">
            <a:avLst/>
          </a:prstGeom>
          <a:noFill/>
          <a:ln w="28575"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9230329" y="4841672"/>
            <a:ext cx="1453585" cy="1270240"/>
          </a:xfrm>
          <a:custGeom>
            <a:avLst/>
            <a:gdLst>
              <a:gd name="connsiteX0" fmla="*/ 0 w 1877948"/>
              <a:gd name="connsiteY0" fmla="*/ 102397 h 1023972"/>
              <a:gd name="connsiteX1" fmla="*/ 102397 w 1877948"/>
              <a:gd name="connsiteY1" fmla="*/ 0 h 1023972"/>
              <a:gd name="connsiteX2" fmla="*/ 1775551 w 1877948"/>
              <a:gd name="connsiteY2" fmla="*/ 0 h 1023972"/>
              <a:gd name="connsiteX3" fmla="*/ 1877948 w 1877948"/>
              <a:gd name="connsiteY3" fmla="*/ 102397 h 1023972"/>
              <a:gd name="connsiteX4" fmla="*/ 1877948 w 1877948"/>
              <a:gd name="connsiteY4" fmla="*/ 921575 h 1023972"/>
              <a:gd name="connsiteX5" fmla="*/ 1775551 w 1877948"/>
              <a:gd name="connsiteY5" fmla="*/ 1023972 h 1023972"/>
              <a:gd name="connsiteX6" fmla="*/ 102397 w 1877948"/>
              <a:gd name="connsiteY6" fmla="*/ 1023972 h 1023972"/>
              <a:gd name="connsiteX7" fmla="*/ 0 w 1877948"/>
              <a:gd name="connsiteY7" fmla="*/ 921575 h 1023972"/>
              <a:gd name="connsiteX8" fmla="*/ 0 w 1877948"/>
              <a:gd name="connsiteY8" fmla="*/ 102397 h 10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948" h="1023972">
                <a:moveTo>
                  <a:pt x="0" y="102397"/>
                </a:moveTo>
                <a:cubicBezTo>
                  <a:pt x="0" y="45845"/>
                  <a:pt x="45845" y="0"/>
                  <a:pt x="102397" y="0"/>
                </a:cubicBezTo>
                <a:lnTo>
                  <a:pt x="1775551" y="0"/>
                </a:lnTo>
                <a:cubicBezTo>
                  <a:pt x="1832103" y="0"/>
                  <a:pt x="1877948" y="45845"/>
                  <a:pt x="1877948" y="102397"/>
                </a:cubicBezTo>
                <a:lnTo>
                  <a:pt x="1877948" y="921575"/>
                </a:lnTo>
                <a:cubicBezTo>
                  <a:pt x="1877948" y="978127"/>
                  <a:pt x="1832103" y="1023972"/>
                  <a:pt x="1775551" y="1023972"/>
                </a:cubicBezTo>
                <a:lnTo>
                  <a:pt x="102397" y="1023972"/>
                </a:lnTo>
                <a:cubicBezTo>
                  <a:pt x="45845" y="1023972"/>
                  <a:pt x="0" y="978127"/>
                  <a:pt x="0" y="921575"/>
                </a:cubicBezTo>
                <a:lnTo>
                  <a:pt x="0" y="10239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40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1"/>
                </a:solidFill>
              </a:rPr>
              <a:t>Университетский педагогический колледж</a:t>
            </a:r>
            <a:endParaRPr lang="ru-RU" sz="16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3492"/>
      </p:ext>
    </p:extLst>
  </p:cSld>
  <p:clrMapOvr>
    <a:masterClrMapping/>
  </p:clrMapOvr>
</p:sld>
</file>

<file path=ppt/theme/theme1.xml><?xml version="1.0" encoding="utf-8"?>
<a:theme xmlns:a="http://schemas.openxmlformats.org/drawingml/2006/main" name="tf16411248">
  <a:themeElements>
    <a:clrScheme name="Основные цвета ЧГУ">
      <a:dk1>
        <a:sysClr val="windowText" lastClr="000000"/>
      </a:dk1>
      <a:lt1>
        <a:srgbClr val="FFFFFF"/>
      </a:lt1>
      <a:dk2>
        <a:srgbClr val="900000"/>
      </a:dk2>
      <a:lt2>
        <a:srgbClr val="F2F2F2"/>
      </a:lt2>
      <a:accent1>
        <a:srgbClr val="C00000"/>
      </a:accent1>
      <a:accent2>
        <a:srgbClr val="00B0F0"/>
      </a:accent2>
      <a:accent3>
        <a:srgbClr val="499A00"/>
      </a:accent3>
      <a:accent4>
        <a:srgbClr val="F69E00"/>
      </a:accent4>
      <a:accent5>
        <a:srgbClr val="600000"/>
      </a:accent5>
      <a:accent6>
        <a:srgbClr val="8A5800"/>
      </a:accent6>
      <a:hlink>
        <a:srgbClr val="C00000"/>
      </a:hlink>
      <a:folHlink>
        <a:srgbClr val="3C3C3C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49_TF16411248.potx" id="{6E250086-97E1-4042-811E-BB45AE74F0FB}" vid="{3860F70A-3D30-41D9-8434-6A7E943678D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43E42B-7C8A-4AB1-9F29-E7D83A36D5D6}">
  <ds:schemaRefs>
    <ds:schemaRef ds:uri="http://schemas.microsoft.com/office/2006/metadata/properties"/>
    <ds:schemaRef ds:uri="http://schemas.microsoft.com/office/infopath/2007/PartnerControls"/>
    <ds:schemaRef ds:uri="fb0879af-3eba-417a-a55a-ffe6dcd6ca77"/>
    <ds:schemaRef ds:uri="http://purl.org/dc/terms/"/>
    <ds:schemaRef ds:uri="http://purl.org/dc/dcmitype/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dc4bcd6-49db-4c07-9060-8acfc67cef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655827-7CC1-40B1-BA1C-E9676D7EED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1745</Words>
  <Application>Microsoft Office PowerPoint</Application>
  <PresentationFormat>Широкоэкранный</PresentationFormat>
  <Paragraphs>287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Bahnschrift SemiBold SemiConden</vt:lpstr>
      <vt:lpstr>Calibri</vt:lpstr>
      <vt:lpstr>Cambria</vt:lpstr>
      <vt:lpstr>Montserrat</vt:lpstr>
      <vt:lpstr>Open Sans Extrabold</vt:lpstr>
      <vt:lpstr>Oswald</vt:lpstr>
      <vt:lpstr>Segoe UI</vt:lpstr>
      <vt:lpstr>Times New Roman</vt:lpstr>
      <vt:lpstr>Wingdings</vt:lpstr>
      <vt:lpstr>tf16411248</vt:lpstr>
      <vt:lpstr>Разработка и внедрение механизма реализации межуровневой сетевой модели  бесшовного педагогического образования  в Вологодской области «Учитель школы будущего»</vt:lpstr>
      <vt:lpstr>Идея проекта</vt:lpstr>
      <vt:lpstr>Проектные инициативы</vt:lpstr>
      <vt:lpstr>Нацпроект «Образование»</vt:lpstr>
      <vt:lpstr>Презентация PowerPoint</vt:lpstr>
      <vt:lpstr>Презентация PowerPoint</vt:lpstr>
      <vt:lpstr>Участники</vt:lpstr>
      <vt:lpstr>Для создания модели</vt:lpstr>
      <vt:lpstr>Подходы к разработке модели деятельности пед классов 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2019-10-28T09:26:01Z</dcterms:created>
  <dcterms:modified xsi:type="dcterms:W3CDTF">2021-09-22T08:48:46Z</dcterms:modified>
</cp:coreProperties>
</file>