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2" r:id="rId5"/>
    <p:sldId id="382" r:id="rId6"/>
    <p:sldId id="374" r:id="rId7"/>
    <p:sldId id="381" r:id="rId8"/>
    <p:sldId id="376" r:id="rId9"/>
    <p:sldId id="380" r:id="rId10"/>
    <p:sldId id="332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31" autoAdjust="0"/>
  </p:normalViewPr>
  <p:slideViewPr>
    <p:cSldViewPr snapToGrid="0">
      <p:cViewPr>
        <p:scale>
          <a:sx n="70" d="100"/>
          <a:sy n="70" d="100"/>
        </p:scale>
        <p:origin x="-68" y="-968"/>
      </p:cViewPr>
      <p:guideLst>
        <p:guide orient="horz" pos="215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78E01-B0C6-4F35-8B3B-D98F5685D088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4254D47E-68C1-4C1C-B5D3-AFB9EE6A9A2F}">
      <dgm:prSet/>
      <dgm:spPr/>
      <dgm:t>
        <a:bodyPr/>
        <a:lstStyle/>
        <a:p>
          <a:pPr algn="just"/>
          <a:r>
            <a:rPr lang="ru-RU" altLang="ru-RU" dirty="0" smtClean="0">
              <a:solidFill>
                <a:schemeClr val="tx1"/>
              </a:solidFill>
              <a:latin typeface="Lora"/>
              <a:cs typeface="Times New Roman" pitchFamily="18" charset="0"/>
            </a:rPr>
            <a:t>Выбор абитуриентами с инвалидностью профессии без учета состояния здоровья и состояния регионального рынка труда</a:t>
          </a:r>
        </a:p>
      </dgm:t>
    </dgm:pt>
    <dgm:pt modelId="{519CE307-E84D-45BA-85FD-22AE80A13876}" type="parTrans" cxnId="{937AF567-B7E7-4722-9F44-6BE7EF61D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A65618-E4BA-44FA-A6F7-4982DB973334}" type="sibTrans" cxnId="{937AF567-B7E7-4722-9F44-6BE7EF61D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F44F34-9235-4CF0-8E34-E479142EF350}">
      <dgm:prSet/>
      <dgm:spPr/>
      <dgm:t>
        <a:bodyPr/>
        <a:lstStyle/>
        <a:p>
          <a:pPr algn="just"/>
          <a:r>
            <a:rPr lang="ru-RU" altLang="ru-RU" smtClean="0">
              <a:solidFill>
                <a:schemeClr val="tx1"/>
              </a:solidFill>
              <a:latin typeface="Lora"/>
              <a:cs typeface="Times New Roman" pitchFamily="18" charset="0"/>
            </a:rPr>
            <a:t>Низкая </a:t>
          </a:r>
          <a:r>
            <a:rPr lang="ru-RU" altLang="ru-RU" dirty="0" smtClean="0">
              <a:solidFill>
                <a:schemeClr val="tx1"/>
              </a:solidFill>
              <a:latin typeface="Lora"/>
              <a:cs typeface="Times New Roman" pitchFamily="18" charset="0"/>
            </a:rPr>
            <a:t>информированность абитуриентов с инвалидностью о доступных профессиях и вариантах обучения по ним</a:t>
          </a:r>
        </a:p>
      </dgm:t>
    </dgm:pt>
    <dgm:pt modelId="{366E1838-9EDB-4970-9D92-BA229A37E507}" type="parTrans" cxnId="{F5DC5D58-9178-49BB-8462-4771771B4D83}">
      <dgm:prSet/>
      <dgm:spPr/>
      <dgm:t>
        <a:bodyPr/>
        <a:lstStyle/>
        <a:p>
          <a:endParaRPr lang="ru-RU"/>
        </a:p>
      </dgm:t>
    </dgm:pt>
    <dgm:pt modelId="{4789DD0A-B48E-452E-8473-99BF88BC1036}" type="sibTrans" cxnId="{F5DC5D58-9178-49BB-8462-4771771B4D83}">
      <dgm:prSet/>
      <dgm:spPr/>
      <dgm:t>
        <a:bodyPr/>
        <a:lstStyle/>
        <a:p>
          <a:endParaRPr lang="ru-RU"/>
        </a:p>
      </dgm:t>
    </dgm:pt>
    <dgm:pt modelId="{C9B52C43-9392-4A84-815C-F50F49C49B61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Lora"/>
            </a:rPr>
            <a:t>Дефицит у молодых инвалидов личностных качеств и компетенций для конкурентного трудоустройства</a:t>
          </a:r>
          <a:endParaRPr lang="ru-RU" altLang="ru-RU" dirty="0" smtClean="0">
            <a:solidFill>
              <a:schemeClr val="tx1"/>
            </a:solidFill>
            <a:latin typeface="Lora"/>
          </a:endParaRPr>
        </a:p>
      </dgm:t>
    </dgm:pt>
    <dgm:pt modelId="{B0A4AF3D-E36B-4F31-8534-8F485F604E64}" type="parTrans" cxnId="{E5051C38-F1B1-42A3-9F28-7E473663449A}">
      <dgm:prSet/>
      <dgm:spPr/>
      <dgm:t>
        <a:bodyPr/>
        <a:lstStyle/>
        <a:p>
          <a:endParaRPr lang="ru-RU"/>
        </a:p>
      </dgm:t>
    </dgm:pt>
    <dgm:pt modelId="{688DEAFE-2286-413F-9C47-73E10D6457F4}" type="sibTrans" cxnId="{E5051C38-F1B1-42A3-9F28-7E473663449A}">
      <dgm:prSet/>
      <dgm:spPr/>
      <dgm:t>
        <a:bodyPr/>
        <a:lstStyle/>
        <a:p>
          <a:endParaRPr lang="ru-RU"/>
        </a:p>
      </dgm:t>
    </dgm:pt>
    <dgm:pt modelId="{A94A5959-CECD-4D56-A9BC-F900CC41FF92}">
      <dgm:prSet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  <a:latin typeface="Lora"/>
              <a:sym typeface="Arial" charset="0"/>
            </a:rPr>
            <a:t>Неготовность  работодателей к вариативному и сопровождаемому трудоустройству выпускников с инвалидностью</a:t>
          </a:r>
        </a:p>
      </dgm:t>
    </dgm:pt>
    <dgm:pt modelId="{4589FFFD-1544-4680-986B-14B8CEA0271D}" type="parTrans" cxnId="{EEDF4784-379C-47CE-BC2F-CF7CC149AB12}">
      <dgm:prSet/>
      <dgm:spPr/>
      <dgm:t>
        <a:bodyPr/>
        <a:lstStyle/>
        <a:p>
          <a:endParaRPr lang="ru-RU"/>
        </a:p>
      </dgm:t>
    </dgm:pt>
    <dgm:pt modelId="{F91AE58B-DD3B-452F-9A62-1C2FA8F58F95}" type="sibTrans" cxnId="{EEDF4784-379C-47CE-BC2F-CF7CC149AB12}">
      <dgm:prSet/>
      <dgm:spPr/>
      <dgm:t>
        <a:bodyPr/>
        <a:lstStyle/>
        <a:p>
          <a:endParaRPr lang="ru-RU"/>
        </a:p>
      </dgm:t>
    </dgm:pt>
    <dgm:pt modelId="{8929BF28-7BA5-40D0-B2AE-91DC0B748D8C}">
      <dgm:prSet/>
      <dgm:spPr/>
      <dgm:t>
        <a:bodyPr/>
        <a:lstStyle/>
        <a:p>
          <a:pPr algn="l"/>
          <a:r>
            <a:rPr lang="ru-RU" altLang="ru-RU" dirty="0" smtClean="0">
              <a:solidFill>
                <a:schemeClr val="tx1"/>
              </a:solidFill>
              <a:latin typeface="Lora"/>
              <a:cs typeface="Times New Roman" pitchFamily="18" charset="0"/>
            </a:rPr>
            <a:t>Дефицит </a:t>
          </a:r>
          <a:r>
            <a:rPr lang="ru-RU" altLang="ru-RU" dirty="0" smtClean="0">
              <a:solidFill>
                <a:schemeClr val="tx1"/>
              </a:solidFill>
              <a:latin typeface="Lora"/>
            </a:rPr>
            <a:t>компетентности сотрудников образовательных организаций в области непрерывного и преемственного сопровождения инклюзии</a:t>
          </a:r>
          <a:endParaRPr lang="ru-RU" dirty="0" smtClean="0">
            <a:solidFill>
              <a:schemeClr val="tx1"/>
            </a:solidFill>
            <a:latin typeface="Lora"/>
            <a:sym typeface="Arial" charset="0"/>
          </a:endParaRPr>
        </a:p>
      </dgm:t>
    </dgm:pt>
    <dgm:pt modelId="{6BC57752-7C7B-4142-8CA9-D77C6AF16180}" type="parTrans" cxnId="{FBE8835E-E6C3-4B63-8602-920E014878FC}">
      <dgm:prSet/>
      <dgm:spPr/>
      <dgm:t>
        <a:bodyPr/>
        <a:lstStyle/>
        <a:p>
          <a:endParaRPr lang="ru-RU"/>
        </a:p>
      </dgm:t>
    </dgm:pt>
    <dgm:pt modelId="{6F8A105F-7EF5-4C40-8EBA-9EB7EB56F65C}" type="sibTrans" cxnId="{FBE8835E-E6C3-4B63-8602-920E014878FC}">
      <dgm:prSet/>
      <dgm:spPr/>
      <dgm:t>
        <a:bodyPr/>
        <a:lstStyle/>
        <a:p>
          <a:endParaRPr lang="ru-RU"/>
        </a:p>
      </dgm:t>
    </dgm:pt>
    <dgm:pt modelId="{04F89AC8-CEA5-423E-A677-A7F58ABE8958}">
      <dgm:prSet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  <a:latin typeface="Lora"/>
              <a:sym typeface="Arial" charset="0"/>
            </a:rPr>
            <a:t>Дефицит компетенций в сфере </a:t>
          </a:r>
          <a:r>
            <a:rPr lang="ru-RU" dirty="0" err="1" smtClean="0">
              <a:solidFill>
                <a:schemeClr val="tx1"/>
              </a:solidFill>
              <a:latin typeface="Lora"/>
              <a:sym typeface="Arial" charset="0"/>
            </a:rPr>
            <a:t>цифровизации</a:t>
          </a:r>
          <a:r>
            <a:rPr lang="ru-RU" dirty="0" smtClean="0">
              <a:solidFill>
                <a:schemeClr val="tx1"/>
              </a:solidFill>
              <a:latin typeface="Lora"/>
              <a:sym typeface="Arial" charset="0"/>
            </a:rPr>
            <a:t> профориентации. Сопровождения образования и трудоустройства инвалидов </a:t>
          </a:r>
        </a:p>
      </dgm:t>
    </dgm:pt>
    <dgm:pt modelId="{9F365EBB-F744-4DA9-BC30-D19D1AC8346D}" type="parTrans" cxnId="{54CD7A9F-6188-43AD-BC57-F2664C84F402}">
      <dgm:prSet/>
      <dgm:spPr/>
      <dgm:t>
        <a:bodyPr/>
        <a:lstStyle/>
        <a:p>
          <a:endParaRPr lang="ru-RU"/>
        </a:p>
      </dgm:t>
    </dgm:pt>
    <dgm:pt modelId="{89F6EBD7-1242-4A0C-8BEA-F4F9D4F026C1}" type="sibTrans" cxnId="{54CD7A9F-6188-43AD-BC57-F2664C84F402}">
      <dgm:prSet/>
      <dgm:spPr/>
      <dgm:t>
        <a:bodyPr/>
        <a:lstStyle/>
        <a:p>
          <a:endParaRPr lang="ru-RU"/>
        </a:p>
      </dgm:t>
    </dgm:pt>
    <dgm:pt modelId="{E242C05F-F637-4306-A620-5F011FED8EFD}" type="pres">
      <dgm:prSet presAssocID="{7A078E01-B0C6-4F35-8B3B-D98F5685D088}" presName="linearFlow" presStyleCnt="0">
        <dgm:presLayoutVars>
          <dgm:dir/>
          <dgm:resizeHandles val="exact"/>
        </dgm:presLayoutVars>
      </dgm:prSet>
      <dgm:spPr/>
    </dgm:pt>
    <dgm:pt modelId="{473941E5-33AB-4B60-8305-601C7D364CAC}" type="pres">
      <dgm:prSet presAssocID="{4254D47E-68C1-4C1C-B5D3-AFB9EE6A9A2F}" presName="composite" presStyleCnt="0"/>
      <dgm:spPr/>
    </dgm:pt>
    <dgm:pt modelId="{6DD64D63-8E44-46B3-B2F3-4748B4E95DF3}" type="pres">
      <dgm:prSet presAssocID="{4254D47E-68C1-4C1C-B5D3-AFB9EE6A9A2F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12132A-AAAF-4FE1-B5A7-DA8E4A9627D0}" type="pres">
      <dgm:prSet presAssocID="{4254D47E-68C1-4C1C-B5D3-AFB9EE6A9A2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6A1B1-BB69-496E-B9E0-062AD3247834}" type="pres">
      <dgm:prSet presAssocID="{39A65618-E4BA-44FA-A6F7-4982DB973334}" presName="spacing" presStyleCnt="0"/>
      <dgm:spPr/>
    </dgm:pt>
    <dgm:pt modelId="{3607DF1D-3E81-4700-9D2A-F4B2C7069266}" type="pres">
      <dgm:prSet presAssocID="{85F44F34-9235-4CF0-8E34-E479142EF350}" presName="composite" presStyleCnt="0"/>
      <dgm:spPr/>
    </dgm:pt>
    <dgm:pt modelId="{F18F962C-3AB6-40B6-BBAF-F2DED9449CEB}" type="pres">
      <dgm:prSet presAssocID="{85F44F34-9235-4CF0-8E34-E479142EF350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C59F14-0C6E-4CFC-88DC-08F521D73D06}" type="pres">
      <dgm:prSet presAssocID="{85F44F34-9235-4CF0-8E34-E479142EF35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0B51C-65FA-4567-8D95-15AB505E0B7F}" type="pres">
      <dgm:prSet presAssocID="{4789DD0A-B48E-452E-8473-99BF88BC1036}" presName="spacing" presStyleCnt="0"/>
      <dgm:spPr/>
    </dgm:pt>
    <dgm:pt modelId="{7CED6491-5705-40D5-9DF2-B681DCEA697B}" type="pres">
      <dgm:prSet presAssocID="{C9B52C43-9392-4A84-815C-F50F49C49B61}" presName="composite" presStyleCnt="0"/>
      <dgm:spPr/>
    </dgm:pt>
    <dgm:pt modelId="{F128D533-377C-4491-8827-262E14B64DDC}" type="pres">
      <dgm:prSet presAssocID="{C9B52C43-9392-4A84-815C-F50F49C49B61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AC55F3-D3D4-436B-B099-01CC91615206}" type="pres">
      <dgm:prSet presAssocID="{C9B52C43-9392-4A84-815C-F50F49C49B6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719F8-B972-4DEE-BE38-D015B7D8054B}" type="pres">
      <dgm:prSet presAssocID="{688DEAFE-2286-413F-9C47-73E10D6457F4}" presName="spacing" presStyleCnt="0"/>
      <dgm:spPr/>
    </dgm:pt>
    <dgm:pt modelId="{FD222949-3874-461D-826B-1C1FD000BD08}" type="pres">
      <dgm:prSet presAssocID="{A94A5959-CECD-4D56-A9BC-F900CC41FF92}" presName="composite" presStyleCnt="0"/>
      <dgm:spPr/>
    </dgm:pt>
    <dgm:pt modelId="{4DF53EB8-8EE6-4586-A5A2-EE44DCE10ADA}" type="pres">
      <dgm:prSet presAssocID="{A94A5959-CECD-4D56-A9BC-F900CC41FF92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120E30-65B9-4009-9AE8-669B27EF402C}" type="pres">
      <dgm:prSet presAssocID="{A94A5959-CECD-4D56-A9BC-F900CC41FF9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112F6-7175-44A2-821F-852BE342BD7F}" type="pres">
      <dgm:prSet presAssocID="{F91AE58B-DD3B-452F-9A62-1C2FA8F58F95}" presName="spacing" presStyleCnt="0"/>
      <dgm:spPr/>
    </dgm:pt>
    <dgm:pt modelId="{2913F6E3-5943-4155-B975-A4722A6B8B75}" type="pres">
      <dgm:prSet presAssocID="{8929BF28-7BA5-40D0-B2AE-91DC0B748D8C}" presName="composite" presStyleCnt="0"/>
      <dgm:spPr/>
    </dgm:pt>
    <dgm:pt modelId="{D665B95B-E0F0-4686-AC31-93A609D2984E}" type="pres">
      <dgm:prSet presAssocID="{8929BF28-7BA5-40D0-B2AE-91DC0B748D8C}" presName="imgShp" presStyleLbl="fgImgPlace1" presStyleIdx="4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46F690-41D8-446A-A7E7-C40A97ECB45A}" type="pres">
      <dgm:prSet presAssocID="{8929BF28-7BA5-40D0-B2AE-91DC0B748D8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F7C8C-7DA4-49EB-9B0D-14688E373F33}" type="pres">
      <dgm:prSet presAssocID="{6F8A105F-7EF5-4C40-8EBA-9EB7EB56F65C}" presName="spacing" presStyleCnt="0"/>
      <dgm:spPr/>
    </dgm:pt>
    <dgm:pt modelId="{76315496-D05F-4AF7-9F52-8D739CCE694E}" type="pres">
      <dgm:prSet presAssocID="{04F89AC8-CEA5-423E-A677-A7F58ABE8958}" presName="composite" presStyleCnt="0"/>
      <dgm:spPr/>
    </dgm:pt>
    <dgm:pt modelId="{0791C405-20A8-4629-BBA1-33F0B2B1BFFC}" type="pres">
      <dgm:prSet presAssocID="{04F89AC8-CEA5-423E-A677-A7F58ABE8958}" presName="imgShp" presStyleLbl="fgImgPlace1" presStyleIdx="5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F67E5CB-A14B-43B5-B04F-B474AC13E32A}" type="pres">
      <dgm:prSet presAssocID="{04F89AC8-CEA5-423E-A677-A7F58ABE895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AF567-B7E7-4722-9F44-6BE7EF61D928}" srcId="{7A078E01-B0C6-4F35-8B3B-D98F5685D088}" destId="{4254D47E-68C1-4C1C-B5D3-AFB9EE6A9A2F}" srcOrd="0" destOrd="0" parTransId="{519CE307-E84D-45BA-85FD-22AE80A13876}" sibTransId="{39A65618-E4BA-44FA-A6F7-4982DB973334}"/>
    <dgm:cxn modelId="{399A2F9B-E5DF-45BA-A326-5509D154317C}" type="presOf" srcId="{85F44F34-9235-4CF0-8E34-E479142EF350}" destId="{0DC59F14-0C6E-4CFC-88DC-08F521D73D06}" srcOrd="0" destOrd="0" presId="urn:microsoft.com/office/officeart/2005/8/layout/vList3#1"/>
    <dgm:cxn modelId="{93F7A0AB-94AB-438D-863E-8B872D797348}" type="presOf" srcId="{C9B52C43-9392-4A84-815C-F50F49C49B61}" destId="{2CAC55F3-D3D4-436B-B099-01CC91615206}" srcOrd="0" destOrd="0" presId="urn:microsoft.com/office/officeart/2005/8/layout/vList3#1"/>
    <dgm:cxn modelId="{EEDF4784-379C-47CE-BC2F-CF7CC149AB12}" srcId="{7A078E01-B0C6-4F35-8B3B-D98F5685D088}" destId="{A94A5959-CECD-4D56-A9BC-F900CC41FF92}" srcOrd="3" destOrd="0" parTransId="{4589FFFD-1544-4680-986B-14B8CEA0271D}" sibTransId="{F91AE58B-DD3B-452F-9A62-1C2FA8F58F95}"/>
    <dgm:cxn modelId="{54CD7A9F-6188-43AD-BC57-F2664C84F402}" srcId="{7A078E01-B0C6-4F35-8B3B-D98F5685D088}" destId="{04F89AC8-CEA5-423E-A677-A7F58ABE8958}" srcOrd="5" destOrd="0" parTransId="{9F365EBB-F744-4DA9-BC30-D19D1AC8346D}" sibTransId="{89F6EBD7-1242-4A0C-8BEA-F4F9D4F026C1}"/>
    <dgm:cxn modelId="{D33525F3-0CF2-4582-BC65-124B152FC48A}" type="presOf" srcId="{A94A5959-CECD-4D56-A9BC-F900CC41FF92}" destId="{22120E30-65B9-4009-9AE8-669B27EF402C}" srcOrd="0" destOrd="0" presId="urn:microsoft.com/office/officeart/2005/8/layout/vList3#1"/>
    <dgm:cxn modelId="{F5DC5D58-9178-49BB-8462-4771771B4D83}" srcId="{7A078E01-B0C6-4F35-8B3B-D98F5685D088}" destId="{85F44F34-9235-4CF0-8E34-E479142EF350}" srcOrd="1" destOrd="0" parTransId="{366E1838-9EDB-4970-9D92-BA229A37E507}" sibTransId="{4789DD0A-B48E-452E-8473-99BF88BC1036}"/>
    <dgm:cxn modelId="{DD506E3C-CB09-413D-90F2-5CF353D0B69E}" type="presOf" srcId="{7A078E01-B0C6-4F35-8B3B-D98F5685D088}" destId="{E242C05F-F637-4306-A620-5F011FED8EFD}" srcOrd="0" destOrd="0" presId="urn:microsoft.com/office/officeart/2005/8/layout/vList3#1"/>
    <dgm:cxn modelId="{40ECC953-CED4-4361-ADD7-2DD357FDD8DA}" type="presOf" srcId="{04F89AC8-CEA5-423E-A677-A7F58ABE8958}" destId="{5F67E5CB-A14B-43B5-B04F-B474AC13E32A}" srcOrd="0" destOrd="0" presId="urn:microsoft.com/office/officeart/2005/8/layout/vList3#1"/>
    <dgm:cxn modelId="{271E2B86-91C1-43BB-9AC8-1F0A124BBC98}" type="presOf" srcId="{8929BF28-7BA5-40D0-B2AE-91DC0B748D8C}" destId="{BA46F690-41D8-446A-A7E7-C40A97ECB45A}" srcOrd="0" destOrd="0" presId="urn:microsoft.com/office/officeart/2005/8/layout/vList3#1"/>
    <dgm:cxn modelId="{E5051C38-F1B1-42A3-9F28-7E473663449A}" srcId="{7A078E01-B0C6-4F35-8B3B-D98F5685D088}" destId="{C9B52C43-9392-4A84-815C-F50F49C49B61}" srcOrd="2" destOrd="0" parTransId="{B0A4AF3D-E36B-4F31-8534-8F485F604E64}" sibTransId="{688DEAFE-2286-413F-9C47-73E10D6457F4}"/>
    <dgm:cxn modelId="{4864A1C4-AF6B-41A5-9815-ECC19CF14324}" type="presOf" srcId="{4254D47E-68C1-4C1C-B5D3-AFB9EE6A9A2F}" destId="{6912132A-AAAF-4FE1-B5A7-DA8E4A9627D0}" srcOrd="0" destOrd="0" presId="urn:microsoft.com/office/officeart/2005/8/layout/vList3#1"/>
    <dgm:cxn modelId="{FBE8835E-E6C3-4B63-8602-920E014878FC}" srcId="{7A078E01-B0C6-4F35-8B3B-D98F5685D088}" destId="{8929BF28-7BA5-40D0-B2AE-91DC0B748D8C}" srcOrd="4" destOrd="0" parTransId="{6BC57752-7C7B-4142-8CA9-D77C6AF16180}" sibTransId="{6F8A105F-7EF5-4C40-8EBA-9EB7EB56F65C}"/>
    <dgm:cxn modelId="{E9E3E295-637B-4135-BA5B-C2DF34B9DE64}" type="presParOf" srcId="{E242C05F-F637-4306-A620-5F011FED8EFD}" destId="{473941E5-33AB-4B60-8305-601C7D364CAC}" srcOrd="0" destOrd="0" presId="urn:microsoft.com/office/officeart/2005/8/layout/vList3#1"/>
    <dgm:cxn modelId="{D0FBE9EE-ACCF-401B-AC5C-9ABCAA6C584A}" type="presParOf" srcId="{473941E5-33AB-4B60-8305-601C7D364CAC}" destId="{6DD64D63-8E44-46B3-B2F3-4748B4E95DF3}" srcOrd="0" destOrd="0" presId="urn:microsoft.com/office/officeart/2005/8/layout/vList3#1"/>
    <dgm:cxn modelId="{58EDE530-DAB2-4ECD-8C76-350769CF40AC}" type="presParOf" srcId="{473941E5-33AB-4B60-8305-601C7D364CAC}" destId="{6912132A-AAAF-4FE1-B5A7-DA8E4A9627D0}" srcOrd="1" destOrd="0" presId="urn:microsoft.com/office/officeart/2005/8/layout/vList3#1"/>
    <dgm:cxn modelId="{3C090CF9-AB18-455B-9F9E-7E3BB2F6394D}" type="presParOf" srcId="{E242C05F-F637-4306-A620-5F011FED8EFD}" destId="{6106A1B1-BB69-496E-B9E0-062AD3247834}" srcOrd="1" destOrd="0" presId="urn:microsoft.com/office/officeart/2005/8/layout/vList3#1"/>
    <dgm:cxn modelId="{17DA9F47-29AD-4201-BAE9-C5E85FC39BA4}" type="presParOf" srcId="{E242C05F-F637-4306-A620-5F011FED8EFD}" destId="{3607DF1D-3E81-4700-9D2A-F4B2C7069266}" srcOrd="2" destOrd="0" presId="urn:microsoft.com/office/officeart/2005/8/layout/vList3#1"/>
    <dgm:cxn modelId="{28EA8A59-76E5-4045-A416-98282C203BE2}" type="presParOf" srcId="{3607DF1D-3E81-4700-9D2A-F4B2C7069266}" destId="{F18F962C-3AB6-40B6-BBAF-F2DED9449CEB}" srcOrd="0" destOrd="0" presId="urn:microsoft.com/office/officeart/2005/8/layout/vList3#1"/>
    <dgm:cxn modelId="{39C95E37-92EB-4EDB-B165-81CE5088C015}" type="presParOf" srcId="{3607DF1D-3E81-4700-9D2A-F4B2C7069266}" destId="{0DC59F14-0C6E-4CFC-88DC-08F521D73D06}" srcOrd="1" destOrd="0" presId="urn:microsoft.com/office/officeart/2005/8/layout/vList3#1"/>
    <dgm:cxn modelId="{95B61B14-A0BC-41CC-8A51-31D24FF58CAA}" type="presParOf" srcId="{E242C05F-F637-4306-A620-5F011FED8EFD}" destId="{2A40B51C-65FA-4567-8D95-15AB505E0B7F}" srcOrd="3" destOrd="0" presId="urn:microsoft.com/office/officeart/2005/8/layout/vList3#1"/>
    <dgm:cxn modelId="{CB5305C8-CC7D-4018-93DA-368C3355C3EC}" type="presParOf" srcId="{E242C05F-F637-4306-A620-5F011FED8EFD}" destId="{7CED6491-5705-40D5-9DF2-B681DCEA697B}" srcOrd="4" destOrd="0" presId="urn:microsoft.com/office/officeart/2005/8/layout/vList3#1"/>
    <dgm:cxn modelId="{9E1CB3B9-7C40-4749-9CDD-627F44F47E0B}" type="presParOf" srcId="{7CED6491-5705-40D5-9DF2-B681DCEA697B}" destId="{F128D533-377C-4491-8827-262E14B64DDC}" srcOrd="0" destOrd="0" presId="urn:microsoft.com/office/officeart/2005/8/layout/vList3#1"/>
    <dgm:cxn modelId="{51B64EC5-80EE-44FF-B827-C00C9A4E02DD}" type="presParOf" srcId="{7CED6491-5705-40D5-9DF2-B681DCEA697B}" destId="{2CAC55F3-D3D4-436B-B099-01CC91615206}" srcOrd="1" destOrd="0" presId="urn:microsoft.com/office/officeart/2005/8/layout/vList3#1"/>
    <dgm:cxn modelId="{46328BDF-0F02-4273-A829-BF035199AC66}" type="presParOf" srcId="{E242C05F-F637-4306-A620-5F011FED8EFD}" destId="{91D719F8-B972-4DEE-BE38-D015B7D8054B}" srcOrd="5" destOrd="0" presId="urn:microsoft.com/office/officeart/2005/8/layout/vList3#1"/>
    <dgm:cxn modelId="{EC3456B6-6570-47CE-A5F8-06B606B10B7C}" type="presParOf" srcId="{E242C05F-F637-4306-A620-5F011FED8EFD}" destId="{FD222949-3874-461D-826B-1C1FD000BD08}" srcOrd="6" destOrd="0" presId="urn:microsoft.com/office/officeart/2005/8/layout/vList3#1"/>
    <dgm:cxn modelId="{603D5B45-B6F5-460C-9D0E-8580A6D3E2E2}" type="presParOf" srcId="{FD222949-3874-461D-826B-1C1FD000BD08}" destId="{4DF53EB8-8EE6-4586-A5A2-EE44DCE10ADA}" srcOrd="0" destOrd="0" presId="urn:microsoft.com/office/officeart/2005/8/layout/vList3#1"/>
    <dgm:cxn modelId="{88E54960-3D1F-42E1-B437-F456ED485469}" type="presParOf" srcId="{FD222949-3874-461D-826B-1C1FD000BD08}" destId="{22120E30-65B9-4009-9AE8-669B27EF402C}" srcOrd="1" destOrd="0" presId="urn:microsoft.com/office/officeart/2005/8/layout/vList3#1"/>
    <dgm:cxn modelId="{6101C267-4B8C-4FA8-A588-BFC24899D9D5}" type="presParOf" srcId="{E242C05F-F637-4306-A620-5F011FED8EFD}" destId="{2E4112F6-7175-44A2-821F-852BE342BD7F}" srcOrd="7" destOrd="0" presId="urn:microsoft.com/office/officeart/2005/8/layout/vList3#1"/>
    <dgm:cxn modelId="{5FF6BAB9-96D6-42BB-AAEE-31216A48C63C}" type="presParOf" srcId="{E242C05F-F637-4306-A620-5F011FED8EFD}" destId="{2913F6E3-5943-4155-B975-A4722A6B8B75}" srcOrd="8" destOrd="0" presId="urn:microsoft.com/office/officeart/2005/8/layout/vList3#1"/>
    <dgm:cxn modelId="{2432046B-048B-43E2-8E23-93BEAB7A37D7}" type="presParOf" srcId="{2913F6E3-5943-4155-B975-A4722A6B8B75}" destId="{D665B95B-E0F0-4686-AC31-93A609D2984E}" srcOrd="0" destOrd="0" presId="urn:microsoft.com/office/officeart/2005/8/layout/vList3#1"/>
    <dgm:cxn modelId="{055345FE-53FD-418A-80B9-04AC5D4EEE9A}" type="presParOf" srcId="{2913F6E3-5943-4155-B975-A4722A6B8B75}" destId="{BA46F690-41D8-446A-A7E7-C40A97ECB45A}" srcOrd="1" destOrd="0" presId="urn:microsoft.com/office/officeart/2005/8/layout/vList3#1"/>
    <dgm:cxn modelId="{9B05052E-5917-4D00-87E9-E3AD7ABA3800}" type="presParOf" srcId="{E242C05F-F637-4306-A620-5F011FED8EFD}" destId="{815F7C8C-7DA4-49EB-9B0D-14688E373F33}" srcOrd="9" destOrd="0" presId="urn:microsoft.com/office/officeart/2005/8/layout/vList3#1"/>
    <dgm:cxn modelId="{DA4AB262-B580-4611-AD5E-417060B9C6C6}" type="presParOf" srcId="{E242C05F-F637-4306-A620-5F011FED8EFD}" destId="{76315496-D05F-4AF7-9F52-8D739CCE694E}" srcOrd="10" destOrd="0" presId="urn:microsoft.com/office/officeart/2005/8/layout/vList3#1"/>
    <dgm:cxn modelId="{6C0910A1-7A11-48C8-B199-0DCA72B1302E}" type="presParOf" srcId="{76315496-D05F-4AF7-9F52-8D739CCE694E}" destId="{0791C405-20A8-4629-BBA1-33F0B2B1BFFC}" srcOrd="0" destOrd="0" presId="urn:microsoft.com/office/officeart/2005/8/layout/vList3#1"/>
    <dgm:cxn modelId="{8445AED3-2634-4BBE-BDB8-45BA21E3E6B5}" type="presParOf" srcId="{76315496-D05F-4AF7-9F52-8D739CCE694E}" destId="{5F67E5CB-A14B-43B5-B04F-B474AC13E3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17476-A03C-42CC-848F-35A565137B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21290-D146-487A-8C9B-A4CF1332405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1. ПОРТАЛ КАК ИНСТРУМЕНТ ОЦЕНКИ РЕАЛЬНЫХ ВОЗМОЖНОСТЕЙ ТРУДОУСТРОЙСТВА И ОБРАЗОВАНИЯ  ИНВАЛИДОВ РЕГИОНА </a:t>
          </a:r>
          <a:endParaRPr lang="ru-RU" sz="1400" dirty="0">
            <a:solidFill>
              <a:schemeClr val="tx1"/>
            </a:solidFill>
          </a:endParaRPr>
        </a:p>
      </dgm:t>
    </dgm:pt>
    <dgm:pt modelId="{45BBE87F-2270-4E54-A8D0-92DB6BC6904D}" type="parTrans" cxnId="{72A461A4-0998-4410-8B39-82F4748BCD8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F0DF436-3D2B-4B78-97D9-6EBB2FC93A7B}" type="sibTrans" cxnId="{72A461A4-0998-4410-8B39-82F4748BCD8B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4762EF47-F91E-4CD3-8075-EEFCAAAEFF0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2. ПОРТАЛ КАК ИНСТРУМЕНТ ЦИФРОВОГО СОПРОВОЖДЕНИЯ  ИНДИВИДУАЛЬНОГО МАРШРУТА </a:t>
          </a:r>
          <a:r>
            <a:rPr lang="ru-RU" sz="1400" b="1" dirty="0" smtClean="0">
              <a:solidFill>
                <a:schemeClr val="tx1"/>
              </a:solidFill>
              <a:latin typeface="+mn-lt"/>
            </a:rPr>
            <a:t>ПРОФЕССИОНАЛЬНОГО ОБРАЗОВАНИЯ И ПОСЛЕДУЮЩЕГО ТРУДОУСТРОЙСТВА</a:t>
          </a:r>
          <a:endParaRPr lang="ru-RU" sz="1400" dirty="0">
            <a:solidFill>
              <a:schemeClr val="tx1"/>
            </a:solidFill>
          </a:endParaRPr>
        </a:p>
      </dgm:t>
    </dgm:pt>
    <dgm:pt modelId="{E47E3035-90E7-4E88-AC83-4F8F9AC1A98A}" type="parTrans" cxnId="{26101EEB-7D3E-4CE5-A143-74E245C60C9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3662895-FB8B-45A4-98D9-E05EC9B54B55}" type="sibTrans" cxnId="{26101EEB-7D3E-4CE5-A143-74E245C60C9E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ABF36609-1B8E-4C04-B34F-EBD30EE67C4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3. ПОРТАЛ КАК ИНСТРУМЕНТ ПОДДЕРЖКИ  МЕХАНИЗМА ВЗАИМОДЕЙСТВИЯ  УЧАСТНИКОВ СОПРОВОЖДЕНИЯ ИНВАЛИДОВ  ПРИ ПОЛУЧЕНИИ ИМИ ПРОФЕССИОНАЛЬНОГО ОБРАЗОВАНИЯ И СОДЕЙСТВИЯ В ПОСЛЕДУЮЩЕМ ТРУДОУСТРОЙСТВЕ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C690894A-781F-4E60-83BF-4CFBCFDFA7DC}" type="parTrans" cxnId="{71293C4E-B334-4889-9570-ADB0C8D4567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B51C9C5-9187-4C62-B9F6-DCFFE399913A}" type="sibTrans" cxnId="{71293C4E-B334-4889-9570-ADB0C8D4567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54570F0-DC64-4710-8BBB-A771E96DF4B3}" type="pres">
      <dgm:prSet presAssocID="{97D17476-A03C-42CC-848F-35A565137B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E33BD9-CA7D-415C-BE2A-9D2E5B014D70}" type="pres">
      <dgm:prSet presAssocID="{F7621290-D146-487A-8C9B-A4CF13324054}" presName="horFlow" presStyleCnt="0"/>
      <dgm:spPr/>
    </dgm:pt>
    <dgm:pt modelId="{B804FFE9-79B3-49D5-9022-A27312D5EB35}" type="pres">
      <dgm:prSet presAssocID="{F7621290-D146-487A-8C9B-A4CF13324054}" presName="bigChev" presStyleLbl="node1" presStyleIdx="0" presStyleCnt="3" custScaleX="106443"/>
      <dgm:spPr/>
      <dgm:t>
        <a:bodyPr/>
        <a:lstStyle/>
        <a:p>
          <a:endParaRPr lang="ru-RU"/>
        </a:p>
      </dgm:t>
    </dgm:pt>
    <dgm:pt modelId="{6D1A3737-AFD1-4101-B1E7-9C18812B8C10}" type="pres">
      <dgm:prSet presAssocID="{F7621290-D146-487A-8C9B-A4CF13324054}" presName="vSp" presStyleCnt="0"/>
      <dgm:spPr/>
    </dgm:pt>
    <dgm:pt modelId="{49934663-CBD1-4F72-A8FC-64E36422F371}" type="pres">
      <dgm:prSet presAssocID="{4762EF47-F91E-4CD3-8075-EEFCAAAEFF03}" presName="horFlow" presStyleCnt="0"/>
      <dgm:spPr/>
    </dgm:pt>
    <dgm:pt modelId="{7539E053-56DB-453F-BEB9-D3C3FE1B5DFA}" type="pres">
      <dgm:prSet presAssocID="{4762EF47-F91E-4CD3-8075-EEFCAAAEFF03}" presName="bigChev" presStyleLbl="node1" presStyleIdx="1" presStyleCnt="3" custScaleX="110954"/>
      <dgm:spPr/>
      <dgm:t>
        <a:bodyPr/>
        <a:lstStyle/>
        <a:p>
          <a:endParaRPr lang="ru-RU"/>
        </a:p>
      </dgm:t>
    </dgm:pt>
    <dgm:pt modelId="{06A8C3C4-055E-4191-BF0B-9EDF6CEC058C}" type="pres">
      <dgm:prSet presAssocID="{4762EF47-F91E-4CD3-8075-EEFCAAAEFF03}" presName="vSp" presStyleCnt="0"/>
      <dgm:spPr/>
    </dgm:pt>
    <dgm:pt modelId="{1BB66241-045D-4EA2-A28E-C08F5F1FE419}" type="pres">
      <dgm:prSet presAssocID="{ABF36609-1B8E-4C04-B34F-EBD30EE67C4A}" presName="horFlow" presStyleCnt="0"/>
      <dgm:spPr/>
    </dgm:pt>
    <dgm:pt modelId="{5DCFC387-F25B-42BC-8179-094F27172083}" type="pres">
      <dgm:prSet presAssocID="{ABF36609-1B8E-4C04-B34F-EBD30EE67C4A}" presName="bigChev" presStyleLbl="node1" presStyleIdx="2" presStyleCnt="3" custScaleX="111471"/>
      <dgm:spPr/>
      <dgm:t>
        <a:bodyPr/>
        <a:lstStyle/>
        <a:p>
          <a:endParaRPr lang="ru-RU"/>
        </a:p>
      </dgm:t>
    </dgm:pt>
  </dgm:ptLst>
  <dgm:cxnLst>
    <dgm:cxn modelId="{35694D97-825B-4F61-A5EA-564A7FA5D4C4}" type="presOf" srcId="{ABF36609-1B8E-4C04-B34F-EBD30EE67C4A}" destId="{5DCFC387-F25B-42BC-8179-094F27172083}" srcOrd="0" destOrd="0" presId="urn:microsoft.com/office/officeart/2005/8/layout/lProcess3"/>
    <dgm:cxn modelId="{9FCD9F44-0BC1-4C1C-82CD-032FE409DDBF}" type="presOf" srcId="{4762EF47-F91E-4CD3-8075-EEFCAAAEFF03}" destId="{7539E053-56DB-453F-BEB9-D3C3FE1B5DFA}" srcOrd="0" destOrd="0" presId="urn:microsoft.com/office/officeart/2005/8/layout/lProcess3"/>
    <dgm:cxn modelId="{466FF9DA-20F5-4AA5-9837-2F7666E4C3F3}" type="presOf" srcId="{97D17476-A03C-42CC-848F-35A565137B5F}" destId="{354570F0-DC64-4710-8BBB-A771E96DF4B3}" srcOrd="0" destOrd="0" presId="urn:microsoft.com/office/officeart/2005/8/layout/lProcess3"/>
    <dgm:cxn modelId="{71293C4E-B334-4889-9570-ADB0C8D45670}" srcId="{97D17476-A03C-42CC-848F-35A565137B5F}" destId="{ABF36609-1B8E-4C04-B34F-EBD30EE67C4A}" srcOrd="2" destOrd="0" parTransId="{C690894A-781F-4E60-83BF-4CFBCFDFA7DC}" sibTransId="{6B51C9C5-9187-4C62-B9F6-DCFFE399913A}"/>
    <dgm:cxn modelId="{19A01D4C-BF32-483C-9A67-CE4F25A21BF0}" type="presOf" srcId="{F7621290-D146-487A-8C9B-A4CF13324054}" destId="{B804FFE9-79B3-49D5-9022-A27312D5EB35}" srcOrd="0" destOrd="0" presId="urn:microsoft.com/office/officeart/2005/8/layout/lProcess3"/>
    <dgm:cxn modelId="{72A461A4-0998-4410-8B39-82F4748BCD8B}" srcId="{97D17476-A03C-42CC-848F-35A565137B5F}" destId="{F7621290-D146-487A-8C9B-A4CF13324054}" srcOrd="0" destOrd="0" parTransId="{45BBE87F-2270-4E54-A8D0-92DB6BC6904D}" sibTransId="{FF0DF436-3D2B-4B78-97D9-6EBB2FC93A7B}"/>
    <dgm:cxn modelId="{26101EEB-7D3E-4CE5-A143-74E245C60C9E}" srcId="{97D17476-A03C-42CC-848F-35A565137B5F}" destId="{4762EF47-F91E-4CD3-8075-EEFCAAAEFF03}" srcOrd="1" destOrd="0" parTransId="{E47E3035-90E7-4E88-AC83-4F8F9AC1A98A}" sibTransId="{C3662895-FB8B-45A4-98D9-E05EC9B54B55}"/>
    <dgm:cxn modelId="{15F40188-969A-489E-ACDD-A0459ECBE0C9}" type="presParOf" srcId="{354570F0-DC64-4710-8BBB-A771E96DF4B3}" destId="{AEE33BD9-CA7D-415C-BE2A-9D2E5B014D70}" srcOrd="0" destOrd="0" presId="urn:microsoft.com/office/officeart/2005/8/layout/lProcess3"/>
    <dgm:cxn modelId="{1B0C995A-AF94-4728-9867-4115442A2073}" type="presParOf" srcId="{AEE33BD9-CA7D-415C-BE2A-9D2E5B014D70}" destId="{B804FFE9-79B3-49D5-9022-A27312D5EB35}" srcOrd="0" destOrd="0" presId="urn:microsoft.com/office/officeart/2005/8/layout/lProcess3"/>
    <dgm:cxn modelId="{C478061F-DB7A-4E15-A67D-757907860C71}" type="presParOf" srcId="{354570F0-DC64-4710-8BBB-A771E96DF4B3}" destId="{6D1A3737-AFD1-4101-B1E7-9C18812B8C10}" srcOrd="1" destOrd="0" presId="urn:microsoft.com/office/officeart/2005/8/layout/lProcess3"/>
    <dgm:cxn modelId="{0C1E8C02-8815-4283-80BE-AA6B4B0A7D34}" type="presParOf" srcId="{354570F0-DC64-4710-8BBB-A771E96DF4B3}" destId="{49934663-CBD1-4F72-A8FC-64E36422F371}" srcOrd="2" destOrd="0" presId="urn:microsoft.com/office/officeart/2005/8/layout/lProcess3"/>
    <dgm:cxn modelId="{E580B404-7EA9-4264-BA9D-FD0D5CFD02C5}" type="presParOf" srcId="{49934663-CBD1-4F72-A8FC-64E36422F371}" destId="{7539E053-56DB-453F-BEB9-D3C3FE1B5DFA}" srcOrd="0" destOrd="0" presId="urn:microsoft.com/office/officeart/2005/8/layout/lProcess3"/>
    <dgm:cxn modelId="{D1B07FAB-8DBB-4FD2-BF07-6B8BAE7AAD2E}" type="presParOf" srcId="{354570F0-DC64-4710-8BBB-A771E96DF4B3}" destId="{06A8C3C4-055E-4191-BF0B-9EDF6CEC058C}" srcOrd="3" destOrd="0" presId="urn:microsoft.com/office/officeart/2005/8/layout/lProcess3"/>
    <dgm:cxn modelId="{1BA00C81-93E0-4A55-ABE6-9D734B8397D1}" type="presParOf" srcId="{354570F0-DC64-4710-8BBB-A771E96DF4B3}" destId="{1BB66241-045D-4EA2-A28E-C08F5F1FE419}" srcOrd="4" destOrd="0" presId="urn:microsoft.com/office/officeart/2005/8/layout/lProcess3"/>
    <dgm:cxn modelId="{E7296B78-D36C-4759-A4B5-92BB622326AD}" type="presParOf" srcId="{1BB66241-045D-4EA2-A28E-C08F5F1FE419}" destId="{5DCFC387-F25B-42BC-8179-094F271720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2132A-AAAF-4FE1-B5A7-DA8E4A9627D0}">
      <dsp:nvSpPr>
        <dsp:cNvPr id="0" name=""/>
        <dsp:cNvSpPr/>
      </dsp:nvSpPr>
      <dsp:spPr>
        <a:xfrm rot="10800000">
          <a:off x="2172797" y="2067"/>
          <a:ext cx="7962467" cy="668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46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solidFill>
                <a:schemeClr val="tx1"/>
              </a:solidFill>
              <a:latin typeface="Lora"/>
              <a:cs typeface="Times New Roman" pitchFamily="18" charset="0"/>
            </a:rPr>
            <a:t>Выбор абитуриентами с инвалидностью профессии без учета состояния здоровья и состояния регионального рынка труда</a:t>
          </a:r>
        </a:p>
      </dsp:txBody>
      <dsp:txXfrm rot="10800000">
        <a:off x="2340010" y="2067"/>
        <a:ext cx="7795254" cy="668854"/>
      </dsp:txXfrm>
    </dsp:sp>
    <dsp:sp modelId="{6DD64D63-8E44-46B3-B2F3-4748B4E95DF3}">
      <dsp:nvSpPr>
        <dsp:cNvPr id="0" name=""/>
        <dsp:cNvSpPr/>
      </dsp:nvSpPr>
      <dsp:spPr>
        <a:xfrm>
          <a:off x="1838370" y="2067"/>
          <a:ext cx="668854" cy="6688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59F14-0C6E-4CFC-88DC-08F521D73D06}">
      <dsp:nvSpPr>
        <dsp:cNvPr id="0" name=""/>
        <dsp:cNvSpPr/>
      </dsp:nvSpPr>
      <dsp:spPr>
        <a:xfrm rot="10800000">
          <a:off x="2172797" y="870580"/>
          <a:ext cx="7962467" cy="668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46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smtClean="0">
              <a:solidFill>
                <a:schemeClr val="tx1"/>
              </a:solidFill>
              <a:latin typeface="Lora"/>
              <a:cs typeface="Times New Roman" pitchFamily="18" charset="0"/>
            </a:rPr>
            <a:t>Низкая </a:t>
          </a:r>
          <a:r>
            <a:rPr lang="ru-RU" altLang="ru-RU" sz="1700" kern="1200" dirty="0" smtClean="0">
              <a:solidFill>
                <a:schemeClr val="tx1"/>
              </a:solidFill>
              <a:latin typeface="Lora"/>
              <a:cs typeface="Times New Roman" pitchFamily="18" charset="0"/>
            </a:rPr>
            <a:t>информированность абитуриентов с инвалидностью о доступных профессиях и вариантах обучения по ним</a:t>
          </a:r>
        </a:p>
      </dsp:txBody>
      <dsp:txXfrm rot="10800000">
        <a:off x="2340010" y="870580"/>
        <a:ext cx="7795254" cy="668854"/>
      </dsp:txXfrm>
    </dsp:sp>
    <dsp:sp modelId="{F18F962C-3AB6-40B6-BBAF-F2DED9449CEB}">
      <dsp:nvSpPr>
        <dsp:cNvPr id="0" name=""/>
        <dsp:cNvSpPr/>
      </dsp:nvSpPr>
      <dsp:spPr>
        <a:xfrm>
          <a:off x="1838370" y="870580"/>
          <a:ext cx="668854" cy="6688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C55F3-D3D4-436B-B099-01CC91615206}">
      <dsp:nvSpPr>
        <dsp:cNvPr id="0" name=""/>
        <dsp:cNvSpPr/>
      </dsp:nvSpPr>
      <dsp:spPr>
        <a:xfrm rot="10800000">
          <a:off x="2172797" y="1739092"/>
          <a:ext cx="7962467" cy="668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46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Lora"/>
            </a:rPr>
            <a:t>Дефицит у молодых инвалидов личностных качеств и компетенций для конкурентного трудоустройства</a:t>
          </a:r>
          <a:endParaRPr lang="ru-RU" altLang="ru-RU" sz="1700" kern="1200" dirty="0" smtClean="0">
            <a:solidFill>
              <a:schemeClr val="tx1"/>
            </a:solidFill>
            <a:latin typeface="Lora"/>
          </a:endParaRPr>
        </a:p>
      </dsp:txBody>
      <dsp:txXfrm rot="10800000">
        <a:off x="2340010" y="1739092"/>
        <a:ext cx="7795254" cy="668854"/>
      </dsp:txXfrm>
    </dsp:sp>
    <dsp:sp modelId="{F128D533-377C-4491-8827-262E14B64DDC}">
      <dsp:nvSpPr>
        <dsp:cNvPr id="0" name=""/>
        <dsp:cNvSpPr/>
      </dsp:nvSpPr>
      <dsp:spPr>
        <a:xfrm>
          <a:off x="1838370" y="1739092"/>
          <a:ext cx="668854" cy="6688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20E30-65B9-4009-9AE8-669B27EF402C}">
      <dsp:nvSpPr>
        <dsp:cNvPr id="0" name=""/>
        <dsp:cNvSpPr/>
      </dsp:nvSpPr>
      <dsp:spPr>
        <a:xfrm rot="10800000">
          <a:off x="2172797" y="2607605"/>
          <a:ext cx="7962467" cy="668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4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Lora"/>
              <a:sym typeface="Arial" charset="0"/>
            </a:rPr>
            <a:t>Неготовность  работодателей к вариативному и сопровождаемому трудоустройству выпускников с инвалидностью</a:t>
          </a:r>
        </a:p>
      </dsp:txBody>
      <dsp:txXfrm rot="10800000">
        <a:off x="2340010" y="2607605"/>
        <a:ext cx="7795254" cy="668854"/>
      </dsp:txXfrm>
    </dsp:sp>
    <dsp:sp modelId="{4DF53EB8-8EE6-4586-A5A2-EE44DCE10ADA}">
      <dsp:nvSpPr>
        <dsp:cNvPr id="0" name=""/>
        <dsp:cNvSpPr/>
      </dsp:nvSpPr>
      <dsp:spPr>
        <a:xfrm>
          <a:off x="1838370" y="2607605"/>
          <a:ext cx="668854" cy="6688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F690-41D8-446A-A7E7-C40A97ECB45A}">
      <dsp:nvSpPr>
        <dsp:cNvPr id="0" name=""/>
        <dsp:cNvSpPr/>
      </dsp:nvSpPr>
      <dsp:spPr>
        <a:xfrm rot="10800000">
          <a:off x="2172797" y="3476117"/>
          <a:ext cx="7962467" cy="668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4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solidFill>
                <a:schemeClr val="tx1"/>
              </a:solidFill>
              <a:latin typeface="Lora"/>
              <a:cs typeface="Times New Roman" pitchFamily="18" charset="0"/>
            </a:rPr>
            <a:t>Дефицит </a:t>
          </a:r>
          <a:r>
            <a:rPr lang="ru-RU" altLang="ru-RU" sz="1700" kern="1200" dirty="0" smtClean="0">
              <a:solidFill>
                <a:schemeClr val="tx1"/>
              </a:solidFill>
              <a:latin typeface="Lora"/>
            </a:rPr>
            <a:t>компетентности сотрудников образовательных организаций в области непрерывного и преемственного сопровождения инклюзии</a:t>
          </a:r>
          <a:endParaRPr lang="ru-RU" sz="1700" kern="1200" dirty="0" smtClean="0">
            <a:solidFill>
              <a:schemeClr val="tx1"/>
            </a:solidFill>
            <a:latin typeface="Lora"/>
            <a:sym typeface="Arial" charset="0"/>
          </a:endParaRPr>
        </a:p>
      </dsp:txBody>
      <dsp:txXfrm rot="10800000">
        <a:off x="2340010" y="3476117"/>
        <a:ext cx="7795254" cy="668854"/>
      </dsp:txXfrm>
    </dsp:sp>
    <dsp:sp modelId="{D665B95B-E0F0-4686-AC31-93A609D2984E}">
      <dsp:nvSpPr>
        <dsp:cNvPr id="0" name=""/>
        <dsp:cNvSpPr/>
      </dsp:nvSpPr>
      <dsp:spPr>
        <a:xfrm>
          <a:off x="1838370" y="3476117"/>
          <a:ext cx="668854" cy="6688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7E5CB-A14B-43B5-B04F-B474AC13E32A}">
      <dsp:nvSpPr>
        <dsp:cNvPr id="0" name=""/>
        <dsp:cNvSpPr/>
      </dsp:nvSpPr>
      <dsp:spPr>
        <a:xfrm rot="10800000">
          <a:off x="2172797" y="4344629"/>
          <a:ext cx="7962467" cy="668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4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Lora"/>
              <a:sym typeface="Arial" charset="0"/>
            </a:rPr>
            <a:t>Дефицит компетенций в сфере </a:t>
          </a:r>
          <a:r>
            <a:rPr lang="ru-RU" sz="1700" kern="1200" dirty="0" err="1" smtClean="0">
              <a:solidFill>
                <a:schemeClr val="tx1"/>
              </a:solidFill>
              <a:latin typeface="Lora"/>
              <a:sym typeface="Arial" charset="0"/>
            </a:rPr>
            <a:t>цифровизации</a:t>
          </a:r>
          <a:r>
            <a:rPr lang="ru-RU" sz="1700" kern="1200" dirty="0" smtClean="0">
              <a:solidFill>
                <a:schemeClr val="tx1"/>
              </a:solidFill>
              <a:latin typeface="Lora"/>
              <a:sym typeface="Arial" charset="0"/>
            </a:rPr>
            <a:t> профориентации. Сопровождения образования и трудоустройства инвалидов </a:t>
          </a:r>
        </a:p>
      </dsp:txBody>
      <dsp:txXfrm rot="10800000">
        <a:off x="2340010" y="4344629"/>
        <a:ext cx="7795254" cy="668854"/>
      </dsp:txXfrm>
    </dsp:sp>
    <dsp:sp modelId="{0791C405-20A8-4629-BBA1-33F0B2B1BFFC}">
      <dsp:nvSpPr>
        <dsp:cNvPr id="0" name=""/>
        <dsp:cNvSpPr/>
      </dsp:nvSpPr>
      <dsp:spPr>
        <a:xfrm>
          <a:off x="1838370" y="4344629"/>
          <a:ext cx="668854" cy="6688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4FFE9-79B3-49D5-9022-A27312D5EB35}">
      <dsp:nvSpPr>
        <dsp:cNvPr id="0" name=""/>
        <dsp:cNvSpPr/>
      </dsp:nvSpPr>
      <dsp:spPr>
        <a:xfrm>
          <a:off x="614150" y="1791"/>
          <a:ext cx="4509128" cy="169447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1. ПОРТАЛ КАК ИНСТРУМЕНТ ОЦЕНКИ РЕАЛЬНЫХ ВОЗМОЖНОСТЕЙ ТРУДОУСТРОЙСТВА И ОБРАЗОВАНИЯ  ИНВАЛИДОВ РЕГИОНА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461388" y="1791"/>
        <a:ext cx="2814652" cy="1694476"/>
      </dsp:txXfrm>
    </dsp:sp>
    <dsp:sp modelId="{7539E053-56DB-453F-BEB9-D3C3FE1B5DFA}">
      <dsp:nvSpPr>
        <dsp:cNvPr id="0" name=""/>
        <dsp:cNvSpPr/>
      </dsp:nvSpPr>
      <dsp:spPr>
        <a:xfrm>
          <a:off x="614150" y="1933493"/>
          <a:ext cx="4700222" cy="169447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2. ПОРТАЛ КАК ИНСТРУМЕНТ ЦИФРОВОГО СОПРОВОЖДЕНИЯ  ИНДИВИДУАЛЬНОГО МАРШРУТА </a:t>
          </a: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ПРОФЕССИОНАЛЬНОГО ОБРАЗОВАНИЯ И ПОСЛЕДУЮЩЕГО ТРУДОУСТРОЙСТВА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461388" y="1933493"/>
        <a:ext cx="3005746" cy="1694476"/>
      </dsp:txXfrm>
    </dsp:sp>
    <dsp:sp modelId="{5DCFC387-F25B-42BC-8179-094F27172083}">
      <dsp:nvSpPr>
        <dsp:cNvPr id="0" name=""/>
        <dsp:cNvSpPr/>
      </dsp:nvSpPr>
      <dsp:spPr>
        <a:xfrm>
          <a:off x="614150" y="3865196"/>
          <a:ext cx="4722123" cy="169447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3. ПОРТАЛ КАК ИНСТРУМЕНТ ПОДДЕРЖКИ  МЕХАНИЗМА ВЗАИМОДЕЙСТВИЯ  УЧАСТНИКОВ СОПРОВОЖДЕНИЯ ИНВАЛИДОВ  ПРИ ПОЛУЧЕНИИ ИМИ ПРОФЕССИОНАЛЬНОГО ОБРАЗОВАНИЯ И СОДЕЙСТВИЯ В ПОСЛЕДУЮЩЕМ ТРУДОУСТРОЙСТВЕ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1461388" y="3865196"/>
        <a:ext cx="3027647" cy="169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A87326-FE09-44C1-BC95-D538E8E96397}" type="datetime1">
              <a:rPr lang="ru-RU"/>
              <a:pPr>
                <a:defRPr/>
              </a:pPr>
              <a:t>04.10.2021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053C28-DEF0-4D98-8611-74BC75C6F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7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75D9E0-67FD-4548-BFCD-4F501EF99B03}" type="datetime1">
              <a:rPr lang="ru-RU"/>
              <a:pPr>
                <a:defRPr/>
              </a:pPr>
              <a:t>04.10.2021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C0B99A-2F35-4752-8DCC-BCD996A3A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151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262BB-F43B-4905-95E7-C7C366B63D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7188" algn="l"/>
              </a:tabLst>
            </a:pPr>
            <a:fld id="{71FB0C9F-3398-445B-B4B8-780BAF8992C3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7188" algn="l"/>
                </a:tabLst>
              </a:pPr>
              <a:t>7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54" tIns="46828" rIns="90054" bIns="46828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9900" algn="l"/>
                <a:tab pos="8539163" algn="l"/>
                <a:tab pos="8988425" algn="l"/>
              </a:tabLst>
            </a:pPr>
            <a:fld id="{963EF800-D672-4539-B299-4712B97CC0EF}" type="slidenum">
              <a:rPr 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2738" algn="l"/>
                  <a:tab pos="5842000" algn="l"/>
                  <a:tab pos="6291263" algn="l"/>
                  <a:tab pos="6740525" algn="l"/>
                  <a:tab pos="7189788" algn="l"/>
                  <a:tab pos="7639050" algn="l"/>
                  <a:tab pos="8089900" algn="l"/>
                  <a:tab pos="8539163" algn="l"/>
                  <a:tab pos="8988425" algn="l"/>
                </a:tabLst>
              </a:pPr>
              <a:t>7</a:t>
            </a:fld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3738"/>
            <a:ext cx="6096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ьный слайд (заголовок)">
    <p:bg>
      <p:bgPr>
        <a:blipFill dpi="0" rotWithShape="1">
          <a:blip r:embed="rId2">
            <a:lum/>
          </a:blip>
          <a:srcRect/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0975" y="6276975"/>
            <a:ext cx="463550" cy="400050"/>
          </a:xfrm>
          <a:prstGeom prst="roundRect">
            <a:avLst>
              <a:gd name="adj" fmla="val 95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9112" y="1512000"/>
            <a:ext cx="3480323" cy="467925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8662" y="1511476"/>
            <a:ext cx="3480758" cy="4679249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8662" y="1511475"/>
            <a:ext cx="3480758" cy="4679250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89" y="629175"/>
            <a:ext cx="7105475" cy="545284"/>
          </a:xfrm>
          <a:prstGeom prst="rect">
            <a:avLst/>
          </a:prstGeom>
          <a:solidFill>
            <a:srgbClr val="C00000"/>
          </a:solidFill>
        </p:spPr>
        <p:txBody>
          <a:bodyPr rIns="108000"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07763" y="6276975"/>
            <a:ext cx="465137" cy="400050"/>
          </a:xfrm>
          <a:prstGeom prst="roundRect">
            <a:avLst>
              <a:gd name="adj" fmla="val 95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519729"/>
            <a:ext cx="11339513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22414"/>
            <a:ext cx="2160000" cy="406883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2122414"/>
            <a:ext cx="2160588" cy="4068835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2122414"/>
            <a:ext cx="2160588" cy="4068835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2117949"/>
            <a:ext cx="2160588" cy="4068835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2118532"/>
            <a:ext cx="2160588" cy="4072718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89" y="629175"/>
            <a:ext cx="7105475" cy="545284"/>
          </a:xfrm>
          <a:prstGeom prst="rect">
            <a:avLst/>
          </a:prstGeom>
          <a:solidFill>
            <a:srgbClr val="C00000"/>
          </a:solidFill>
        </p:spPr>
        <p:txBody>
          <a:bodyPr rIns="108000"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307763" y="6276975"/>
            <a:ext cx="465137" cy="400050"/>
          </a:xfrm>
          <a:prstGeom prst="roundRect">
            <a:avLst>
              <a:gd name="adj" fmla="val 95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prstGeom prst="rect">
            <a:avLst/>
          </a:prstGeo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для фото">
    <p:bg>
      <p:bgPr>
        <a:blipFill dpi="0" rotWithShape="1">
          <a:blip r:embed="rId2">
            <a:lum/>
          </a:blip>
          <a:srcRect/>
          <a:stretch>
            <a:fillRect t="7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526" y="2403740"/>
            <a:ext cx="8548380" cy="1874646"/>
          </a:xfrm>
          <a:prstGeom prst="roundRect">
            <a:avLst>
              <a:gd name="adj" fmla="val 2139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prstGeom prst="rect">
            <a:avLst/>
          </a:prstGeo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9523" y="1392571"/>
            <a:ext cx="4836082" cy="48991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340" y="2080470"/>
            <a:ext cx="5249659" cy="411153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4141" y="1578451"/>
            <a:ext cx="5249659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89" y="629175"/>
            <a:ext cx="7105475" cy="545284"/>
          </a:xfrm>
          <a:prstGeom prst="rect">
            <a:avLst/>
          </a:prstGeom>
          <a:solidFill>
            <a:srgbClr val="C00000"/>
          </a:solidFill>
        </p:spPr>
        <p:txBody>
          <a:bodyPr rIns="108000"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35" y="5049674"/>
            <a:ext cx="4459766" cy="53934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245" y="2834640"/>
            <a:ext cx="5426276" cy="2720356"/>
          </a:xfrm>
          <a:prstGeom prst="roundRect">
            <a:avLst>
              <a:gd name="adj" fmla="val 2139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r">
              <a:lnSpc>
                <a:spcPts val="4000"/>
              </a:lnSpc>
              <a:defRPr sz="3800" b="1" spc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4849" y="3859066"/>
            <a:ext cx="3521514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34849" y="4220189"/>
            <a:ext cx="3521514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9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4849" y="4581312"/>
            <a:ext cx="3521514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4849" y="4942435"/>
            <a:ext cx="3521514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74003" y="1486172"/>
            <a:ext cx="11091753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79508" y="1921078"/>
            <a:ext cx="11080492" cy="427017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89" y="629175"/>
            <a:ext cx="7105475" cy="545284"/>
          </a:xfrm>
          <a:prstGeom prst="rect">
            <a:avLst/>
          </a:prstGeom>
          <a:solidFill>
            <a:srgbClr val="C00000"/>
          </a:solidFill>
        </p:spPr>
        <p:txBody>
          <a:bodyPr rIns="108000"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307763" y="6276975"/>
            <a:ext cx="465137" cy="400050"/>
          </a:xfrm>
          <a:prstGeom prst="roundRect">
            <a:avLst>
              <a:gd name="adj" fmla="val 95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4341" y="1410672"/>
            <a:ext cx="11116972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340" y="1954634"/>
            <a:ext cx="5249659" cy="423736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953884"/>
            <a:ext cx="5472113" cy="4237365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89" y="629175"/>
            <a:ext cx="7105475" cy="545284"/>
          </a:xfrm>
          <a:prstGeom prst="rect">
            <a:avLst/>
          </a:prstGeom>
          <a:solidFill>
            <a:srgbClr val="C00000"/>
          </a:solidFill>
        </p:spPr>
        <p:txBody>
          <a:bodyPr rIns="108000"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307763" y="6276975"/>
            <a:ext cx="465137" cy="400050"/>
          </a:xfrm>
          <a:prstGeom prst="roundRect">
            <a:avLst>
              <a:gd name="adj" fmla="val 95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дпись 24" descr="Акцент слайда для поля заголовка">
            <a:extLst>
              <a:ext uri="{FF2B5EF4-FFF2-40B4-BE49-F238E27FC236}"/>
              <a:ext uri="{C183D7F6-B498-43B3-948B-1728B52AA6E4}"/>
            </a:extLst>
          </p:cNvPr>
          <p:cNvSpPr txBox="1">
            <a:spLocks/>
          </p:cNvSpPr>
          <p:nvPr userDrawn="1"/>
        </p:nvSpPr>
        <p:spPr>
          <a:xfrm flipH="1">
            <a:off x="0" y="4241800"/>
            <a:ext cx="1841500" cy="1949450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80000" tIns="288000" rIns="180000" bIns="180000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1100138" y="3997325"/>
            <a:ext cx="6215062" cy="2017713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ctr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600" spc="0" dirty="0" smtClean="0">
                <a:solidFill>
                  <a:schemeClr val="bg1"/>
                </a:solidFill>
              </a:rPr>
              <a:t>Заголовок слайда</a:t>
            </a:r>
            <a:endParaRPr lang="ru-RU" altLang="ru-RU" sz="3600" spc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8096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763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дпись 24" descr="Акцент слайда для поля заголовка">
            <a:extLst>
              <a:ext uri="{FF2B5EF4-FFF2-40B4-BE49-F238E27FC236}"/>
              <a:ext uri="{C183D7F6-B498-43B3-948B-1728B52AA6E4}"/>
            </a:extLst>
          </p:cNvPr>
          <p:cNvSpPr txBox="1">
            <a:spLocks/>
          </p:cNvSpPr>
          <p:nvPr/>
        </p:nvSpPr>
        <p:spPr>
          <a:xfrm flipH="1">
            <a:off x="0" y="4224338"/>
            <a:ext cx="1841500" cy="1949450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80000" tIns="288000" rIns="180000" bIns="180000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20749" y="2553195"/>
            <a:ext cx="11013747" cy="188704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ctr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spc="0" dirty="0" err="1" smtClean="0"/>
              <a:t>Цифровизация</a:t>
            </a:r>
            <a:r>
              <a:rPr lang="ru-RU" sz="3200" spc="0" dirty="0" smtClean="0"/>
              <a:t> как средство повышения качества сопровождения профориентации, образования и трудоустройства лиц с ОВЗ и инвалидностью в вузе</a:t>
            </a:r>
            <a:endParaRPr lang="ru-RU" altLang="ru-RU" sz="3200" spc="0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4" name="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05320" y="4857008"/>
            <a:ext cx="10636259" cy="182880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ctr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spc="0" dirty="0" smtClean="0"/>
              <a:t>Денисова Ольга Александровна, </a:t>
            </a:r>
            <a:r>
              <a:rPr lang="ru-RU" sz="2000" i="1" spc="0" dirty="0" smtClean="0"/>
              <a:t>директор РУМЦ СЗФО «Череповецкого государственного университета», заведующий кафедрой дефектологического образования, доктор педагогических наук, профессор</a:t>
            </a:r>
          </a:p>
          <a:p>
            <a:pPr>
              <a:lnSpc>
                <a:spcPct val="90000"/>
              </a:lnSpc>
            </a:pPr>
            <a:endParaRPr lang="ru-RU" sz="2000" spc="0" dirty="0" smtClean="0"/>
          </a:p>
          <a:p>
            <a:pPr>
              <a:lnSpc>
                <a:spcPct val="90000"/>
              </a:lnSpc>
            </a:pPr>
            <a:r>
              <a:rPr lang="ru-RU" sz="2000" spc="0" dirty="0" err="1" smtClean="0"/>
              <a:t>Хрястунова</a:t>
            </a:r>
            <a:r>
              <a:rPr lang="ru-RU" sz="2000" spc="0" dirty="0" smtClean="0"/>
              <a:t> Анна Михайловна, </a:t>
            </a:r>
            <a:r>
              <a:rPr lang="ru-RU" sz="2000" i="1" spc="0" dirty="0" smtClean="0"/>
              <a:t>студентка магистратуры «Международные отношения» ФГБОУ ВО «Череповецкий государственный университет»</a:t>
            </a:r>
            <a:endParaRPr lang="ru-RU" altLang="ru-RU" sz="2000" spc="0" dirty="0" smtClean="0">
              <a:solidFill>
                <a:schemeClr val="bg1"/>
              </a:solidFill>
            </a:endParaRPr>
          </a:p>
        </p:txBody>
      </p:sp>
      <p:pic>
        <p:nvPicPr>
          <p:cNvPr id="7175" name="Picture 5" descr="G:\РУМЦ\Лого с расшифровкой.jpg"/>
          <p:cNvPicPr>
            <a:picLocks noChangeAspect="1" noChangeArrowheads="1"/>
          </p:cNvPicPr>
          <p:nvPr/>
        </p:nvPicPr>
        <p:blipFill>
          <a:blip r:embed="rId3"/>
          <a:srcRect r="54535"/>
          <a:stretch>
            <a:fillRect/>
          </a:stretch>
        </p:blipFill>
        <p:spPr bwMode="auto">
          <a:xfrm>
            <a:off x="9880270" y="0"/>
            <a:ext cx="203446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Схема 52"/>
          <p:cNvGraphicFramePr/>
          <p:nvPr/>
        </p:nvGraphicFramePr>
        <p:xfrm>
          <a:off x="218364" y="1842448"/>
          <a:ext cx="11973636" cy="501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474558" y="3622523"/>
            <a:ext cx="5056498" cy="1414463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Lor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ora"/>
                <a:cs typeface="Times New Roman" pitchFamily="18" charset="0"/>
              </a:rPr>
              <a:t>ПРОБЛЕМНОЕ ПОЛЕ  ИНКЛЮЗИИ</a:t>
            </a:r>
          </a:p>
          <a:p>
            <a:pPr algn="ctr"/>
            <a:endParaRPr lang="ru-RU" b="1" dirty="0">
              <a:solidFill>
                <a:schemeClr val="bg1"/>
              </a:solidFill>
              <a:latin typeface="Lora"/>
              <a:cs typeface="Times New Roman" pitchFamily="18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932386" y="236482"/>
            <a:ext cx="925961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Open Sans"/>
              </a:rPr>
              <a:t>Потребность в </a:t>
            </a:r>
            <a:r>
              <a:rPr lang="ru-RU" sz="2000" b="1" dirty="0" err="1" smtClean="0">
                <a:solidFill>
                  <a:srgbClr val="C00000"/>
                </a:solidFill>
                <a:latin typeface="Open Sans"/>
              </a:rPr>
              <a:t>цифровизации</a:t>
            </a:r>
            <a:r>
              <a:rPr lang="ru-RU" sz="2000" b="1" dirty="0" smtClean="0">
                <a:solidFill>
                  <a:srgbClr val="C00000"/>
                </a:solidFill>
                <a:latin typeface="Open Sans"/>
              </a:rPr>
              <a:t> сопровождения профориентации, образования и трудоустройства инвалидов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30655" y="1119117"/>
            <a:ext cx="936134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Open Sans"/>
              </a:rPr>
              <a:t>(</a:t>
            </a:r>
            <a:r>
              <a:rPr lang="ru-RU" i="1" dirty="0" smtClean="0">
                <a:latin typeface="Open Sans"/>
              </a:rPr>
              <a:t>результаты мониторинговых исследований сети РУМЦ ВО 2017-20 гг.)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xn----7sbflasn0bbbgeifs.xn--p1ai/upload/pages/index/vol_oblast.png?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046" y="1441256"/>
            <a:ext cx="4540272" cy="22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740979" y="2161597"/>
            <a:ext cx="5113911" cy="418830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63480" anchor="ctr">
            <a:spAutoFit/>
          </a:bodyPr>
          <a:lstStyle/>
          <a:p>
            <a:pPr marL="215900" algn="ctr" eaLnBrk="0" hangingPunct="0"/>
            <a:r>
              <a:rPr lang="ru-RU" sz="2400" b="1" dirty="0">
                <a:solidFill>
                  <a:srgbClr val="C00000"/>
                </a:solidFill>
                <a:latin typeface="Open Sans"/>
              </a:rPr>
              <a:t>Миссия портала</a:t>
            </a:r>
            <a:r>
              <a:rPr lang="ru-RU" sz="2400" dirty="0">
                <a:solidFill>
                  <a:srgbClr val="C00000"/>
                </a:solidFill>
                <a:latin typeface="Open Sans"/>
              </a:rPr>
              <a:t> </a:t>
            </a:r>
            <a:endParaRPr lang="ru-RU" sz="2400" dirty="0" smtClean="0">
              <a:solidFill>
                <a:srgbClr val="C00000"/>
              </a:solidFill>
              <a:latin typeface="Open Sans"/>
            </a:endParaRPr>
          </a:p>
          <a:p>
            <a:pPr marL="215900" algn="ctr" eaLnBrk="0" hangingPunct="0"/>
            <a:endParaRPr lang="ru-RU" sz="2400" dirty="0">
              <a:solidFill>
                <a:srgbClr val="C00000"/>
              </a:solidFill>
              <a:latin typeface="Open Sans"/>
            </a:endParaRPr>
          </a:p>
          <a:p>
            <a:pPr marL="215900" algn="ctr" eaLnBrk="0" hangingPunct="0"/>
            <a:r>
              <a:rPr lang="ru-RU" sz="2400" dirty="0">
                <a:solidFill>
                  <a:srgbClr val="333333"/>
                </a:solidFill>
                <a:latin typeface="Open Sans"/>
              </a:rPr>
              <a:t> с</a:t>
            </a:r>
            <a:r>
              <a:rPr lang="ru-RU" sz="2400" dirty="0"/>
              <a:t>одействие профориентации, образованию и трудоустройству инвалидов и лиц с ограниченными возможностями здоровья (ОВЗ</a:t>
            </a:r>
            <a:r>
              <a:rPr lang="ru-RU" sz="2400" dirty="0" smtClean="0"/>
              <a:t>)</a:t>
            </a:r>
          </a:p>
          <a:p>
            <a:pPr marL="215900" algn="ctr" eaLnBrk="0" hangingPunct="0"/>
            <a:r>
              <a:rPr lang="ru-RU" sz="2400" dirty="0" smtClean="0"/>
              <a:t>при </a:t>
            </a:r>
            <a:r>
              <a:rPr lang="ru-RU" sz="2400" dirty="0"/>
              <a:t>учёте специфики регионального рынка труда, запросов и возможностей пользователей портала, </a:t>
            </a:r>
            <a:r>
              <a:rPr lang="ru-RU" sz="2400" dirty="0" smtClean="0"/>
              <a:t>работодателей </a:t>
            </a:r>
          </a:p>
          <a:p>
            <a:pPr marL="215900" algn="ctr" eaLnBrk="0" hangingPunct="0"/>
            <a:r>
              <a:rPr lang="ru-RU" sz="2400" dirty="0" smtClean="0"/>
              <a:t>и </a:t>
            </a:r>
            <a:r>
              <a:rPr lang="ru-RU" sz="2400" dirty="0"/>
              <a:t>органов власти.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 l="31381" t="31760" r="62903" b="59045"/>
          <a:stretch>
            <a:fillRect/>
          </a:stretch>
        </p:blipFill>
        <p:spPr bwMode="auto">
          <a:xfrm>
            <a:off x="0" y="1318185"/>
            <a:ext cx="1693667" cy="1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2620370" y="236482"/>
            <a:ext cx="957163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Open Sans"/>
              </a:rPr>
              <a:t>Региональный информационно-аналитический портал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Open Sans"/>
              </a:rPr>
              <a:t> “ПЕРСПЕКТИВА-</a:t>
            </a:r>
            <a:r>
              <a:rPr lang="en-US" sz="2000" b="1" dirty="0">
                <a:solidFill>
                  <a:srgbClr val="C00000"/>
                </a:solidFill>
                <a:latin typeface="Open Sans"/>
              </a:rPr>
              <a:t>PRO</a:t>
            </a:r>
            <a:r>
              <a:rPr lang="ru-RU" sz="2000" b="1" dirty="0" smtClean="0">
                <a:solidFill>
                  <a:srgbClr val="C00000"/>
                </a:solidFill>
                <a:latin typeface="Open Sans"/>
              </a:rPr>
              <a:t>” </a:t>
            </a:r>
            <a:r>
              <a:rPr lang="en-US" sz="2000" i="1" dirty="0" smtClean="0">
                <a:solidFill>
                  <a:srgbClr val="0000FF"/>
                </a:solidFill>
                <a:latin typeface="Open Sans"/>
              </a:rPr>
              <a:t>https</a:t>
            </a:r>
            <a:r>
              <a:rPr lang="ru-RU" sz="2000" i="1" dirty="0" smtClean="0">
                <a:solidFill>
                  <a:srgbClr val="0000FF"/>
                </a:solidFill>
                <a:latin typeface="Open Sans"/>
              </a:rPr>
              <a:t>://перспектива-про.рф</a:t>
            </a:r>
            <a:endParaRPr lang="ru-RU" sz="2000" i="1" dirty="0">
              <a:solidFill>
                <a:srgbClr val="0000FF"/>
              </a:solidFill>
              <a:latin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2324" y="1487606"/>
            <a:ext cx="302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Пользователей портала: 863</a:t>
            </a:r>
          </a:p>
          <a:p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719" y="3893030"/>
            <a:ext cx="1410212" cy="178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50676" y="3821380"/>
            <a:ext cx="4067032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Единый каталог практик по повышению доступности высшего образования для инвалидов и их профессиональной ориентации </a:t>
            </a:r>
            <a:r>
              <a:rPr lang="ru-RU" i="1" dirty="0" smtClean="0"/>
              <a:t>(решение </a:t>
            </a:r>
            <a:r>
              <a:rPr lang="ru-RU" i="1" dirty="0"/>
              <a:t>Комиссии при президенте РФ по делам инвалидов от  11.06.2021 г. </a:t>
            </a:r>
            <a:r>
              <a:rPr lang="ru-RU" i="1" dirty="0" smtClean="0"/>
              <a:t>МН-7/1338-АО)</a:t>
            </a:r>
          </a:p>
          <a:p>
            <a:endParaRPr lang="ru-RU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ВСЕГО 85 ПРАКТИК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ОТ ВРУМЦ ВО и ПАРТНЁРСКОЙ СЕТИ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292" y="1389413"/>
            <a:ext cx="10582648" cy="502918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spc="0" dirty="0" err="1" smtClean="0"/>
              <a:t>Хрястунова</a:t>
            </a:r>
            <a:r>
              <a:rPr lang="ru-RU" sz="3600" spc="0" dirty="0" smtClean="0"/>
              <a:t/>
            </a:r>
            <a:br>
              <a:rPr lang="ru-RU" sz="3600" spc="0" dirty="0" smtClean="0"/>
            </a:br>
            <a:r>
              <a:rPr lang="ru-RU" sz="3600" spc="0" dirty="0" smtClean="0"/>
              <a:t> Анна Михайловна </a:t>
            </a:r>
            <a:br>
              <a:rPr lang="ru-RU" sz="3600" spc="0" dirty="0" smtClean="0"/>
            </a:br>
            <a:r>
              <a:rPr lang="ru-RU" sz="3600" spc="0" dirty="0" smtClean="0"/>
              <a:t> </a:t>
            </a:r>
            <a:br>
              <a:rPr lang="ru-RU" sz="3600" spc="0" dirty="0" smtClean="0"/>
            </a:br>
            <a:r>
              <a:rPr lang="ru-RU" sz="3600" spc="0" dirty="0" smtClean="0"/>
              <a:t/>
            </a:r>
            <a:br>
              <a:rPr lang="ru-RU" sz="3600" spc="0" dirty="0" smtClean="0"/>
            </a:br>
            <a:endParaRPr lang="ru-RU" sz="3600" spc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298" y="3524250"/>
            <a:ext cx="11934702" cy="3123952"/>
          </a:xfr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endParaRPr lang="ru-RU" sz="1800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           </a:t>
            </a:r>
            <a:r>
              <a:rPr lang="ru-RU" sz="2000" i="1" dirty="0" smtClean="0">
                <a:solidFill>
                  <a:schemeClr val="tx1"/>
                </a:solidFill>
              </a:rPr>
              <a:t>Председатель </a:t>
            </a:r>
            <a:r>
              <a:rPr lang="ru-RU" sz="2000" i="1" dirty="0" smtClean="0">
                <a:solidFill>
                  <a:schemeClr val="tx1"/>
                </a:solidFill>
              </a:rPr>
              <a:t>Ассоциации СО НКО Вологодской области, эксперт Комиссии по доступной среде и развитию инклюзивных практик Общественной палаты Российской Федерации, член Общественной палаты Вологодской области. Председатель Вологодской региональной общественной организации молодых инвалидов «Ареопаг», директор АНО «Сообщество предпринимателей  с инвалидностью», 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эксперт Фонда «Наше будущее» по направлению трудоустройства и поддержке предпринимательских инициатив людей с инвалидностью, руководитель подгруппы Банка России по поддержке предпринимателей с инвалидностью и малых предприятий, использующих труд инвалидов, </a:t>
            </a:r>
            <a:r>
              <a:rPr lang="ru-RU" sz="2000" i="1" dirty="0" smtClean="0">
                <a:solidFill>
                  <a:schemeClr val="tx1"/>
                </a:solidFill>
              </a:rPr>
              <a:t>эксперт </a:t>
            </a:r>
            <a:r>
              <a:rPr lang="ru-RU" sz="2000" i="1" dirty="0" smtClean="0">
                <a:solidFill>
                  <a:schemeClr val="tx1"/>
                </a:solidFill>
              </a:rPr>
              <a:t>по формированию доступной городской среды и услуг для маломобильных </a:t>
            </a:r>
            <a:r>
              <a:rPr lang="ru-RU" sz="2000" i="1" dirty="0" smtClean="0">
                <a:solidFill>
                  <a:schemeClr val="tx1"/>
                </a:solidFill>
              </a:rPr>
              <a:t>граждан; магистрант программы «Связи с общественностью в сфере международных отношений» Гуманитарный институт Череповецкого государственного университета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WhatsApp Image 2019-08-21 at 12"/>
          <p:cNvPicPr/>
          <p:nvPr/>
        </p:nvPicPr>
        <p:blipFill>
          <a:blip r:embed="rId2"/>
          <a:srcRect l="12015" r="9187"/>
          <a:stretch>
            <a:fillRect/>
          </a:stretch>
        </p:blipFill>
        <p:spPr bwMode="auto">
          <a:xfrm>
            <a:off x="8496299" y="503356"/>
            <a:ext cx="3290441" cy="27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-122832" y="1296536"/>
          <a:ext cx="5950424" cy="556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932386" y="236482"/>
            <a:ext cx="9259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Open Sans"/>
              </a:rPr>
              <a:t>Назначение портала </a:t>
            </a:r>
            <a:r>
              <a:rPr lang="ru-RU" sz="2000" b="1" dirty="0">
                <a:solidFill>
                  <a:srgbClr val="C00000"/>
                </a:solidFill>
                <a:latin typeface="Open Sans"/>
              </a:rPr>
              <a:t> “ПЕРСПЕКТИВА-</a:t>
            </a:r>
            <a:r>
              <a:rPr lang="en-US" sz="2000" b="1" dirty="0">
                <a:solidFill>
                  <a:srgbClr val="C00000"/>
                </a:solidFill>
                <a:latin typeface="Open Sans"/>
              </a:rPr>
              <a:t>PRO</a:t>
            </a:r>
            <a:r>
              <a:rPr lang="ru-RU" sz="2000" b="1" dirty="0" smtClean="0">
                <a:solidFill>
                  <a:srgbClr val="C00000"/>
                </a:solidFill>
                <a:latin typeface="Open Sans"/>
              </a:rPr>
              <a:t>”</a:t>
            </a:r>
            <a:endParaRPr lang="ru-RU" sz="1600" b="1" dirty="0">
              <a:solidFill>
                <a:srgbClr val="C00000"/>
              </a:solidFill>
              <a:latin typeface="Open San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99797" y="1378423"/>
            <a:ext cx="6646460" cy="5053483"/>
            <a:chOff x="183792" y="1311327"/>
            <a:chExt cx="11996333" cy="54754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/>
            <a:srcRect l="31002" t="58527" r="39388" b="27954"/>
            <a:stretch>
              <a:fillRect/>
            </a:stretch>
          </p:blipFill>
          <p:spPr bwMode="auto">
            <a:xfrm>
              <a:off x="6198922" y="3141605"/>
              <a:ext cx="5909953" cy="169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/>
            <a:srcRect l="61633" t="58074" r="8421" b="27954"/>
            <a:stretch>
              <a:fillRect/>
            </a:stretch>
          </p:blipFill>
          <p:spPr bwMode="auto">
            <a:xfrm>
              <a:off x="6201266" y="4857006"/>
              <a:ext cx="5978859" cy="186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/>
            <a:srcRect l="61537" t="40667" r="8421" b="43835"/>
            <a:stretch>
              <a:fillRect/>
            </a:stretch>
          </p:blipFill>
          <p:spPr bwMode="auto">
            <a:xfrm>
              <a:off x="183792" y="3109404"/>
              <a:ext cx="6005127" cy="173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/>
            <a:srcRect l="61683" t="23371" r="8421" b="60518"/>
            <a:stretch>
              <a:fillRect/>
            </a:stretch>
          </p:blipFill>
          <p:spPr bwMode="auto">
            <a:xfrm>
              <a:off x="233251" y="4880759"/>
              <a:ext cx="5962459" cy="190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/>
            <a:srcRect l="30953" t="40946" r="39108" b="43408"/>
            <a:stretch>
              <a:fillRect/>
            </a:stretch>
          </p:blipFill>
          <p:spPr bwMode="auto">
            <a:xfrm>
              <a:off x="6190594" y="1353787"/>
              <a:ext cx="5977656" cy="175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/>
            <a:srcRect l="30890" t="23139" r="39084" b="60595"/>
            <a:stretch>
              <a:fillRect/>
            </a:stretch>
          </p:blipFill>
          <p:spPr bwMode="auto">
            <a:xfrm>
              <a:off x="225631" y="1311327"/>
              <a:ext cx="5952261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l="31381" t="31760" r="62903" b="59045"/>
          <a:stretch>
            <a:fillRect/>
          </a:stretch>
        </p:blipFill>
        <p:spPr bwMode="auto">
          <a:xfrm>
            <a:off x="5431811" y="0"/>
            <a:ext cx="1000490" cy="8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1282891"/>
            <a:ext cx="12192000" cy="4271748"/>
            <a:chOff x="0" y="1282890"/>
            <a:chExt cx="12192000" cy="4585647"/>
          </a:xfrm>
        </p:grpSpPr>
        <p:sp>
          <p:nvSpPr>
            <p:cNvPr id="70" name="Прямоугольник 69"/>
            <p:cNvSpPr/>
            <p:nvPr/>
          </p:nvSpPr>
          <p:spPr bwMode="auto">
            <a:xfrm>
              <a:off x="0" y="1282890"/>
              <a:ext cx="12192000" cy="458564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  <p:grpSp>
          <p:nvGrpSpPr>
            <p:cNvPr id="2" name="Группа 24"/>
            <p:cNvGrpSpPr/>
            <p:nvPr/>
          </p:nvGrpSpPr>
          <p:grpSpPr>
            <a:xfrm>
              <a:off x="390429" y="5172501"/>
              <a:ext cx="5546347" cy="586855"/>
              <a:chOff x="5776659" y="1752811"/>
              <a:chExt cx="1517358" cy="152669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5776659" y="1752811"/>
                <a:ext cx="1517358" cy="1526696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Скругленный прямоугольник 4"/>
              <p:cNvSpPr/>
              <p:nvPr/>
            </p:nvSpPr>
            <p:spPr>
              <a:xfrm>
                <a:off x="5802736" y="1913867"/>
                <a:ext cx="1477449" cy="13656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В федеральной сети РУМЦ, АСИ, АИВ, СО НКО и др.    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Группа 31"/>
            <p:cNvGrpSpPr/>
            <p:nvPr/>
          </p:nvGrpSpPr>
          <p:grpSpPr>
            <a:xfrm>
              <a:off x="8952932" y="3029810"/>
              <a:ext cx="2961564" cy="1634997"/>
              <a:chOff x="-4827947" y="5655143"/>
              <a:chExt cx="9830175" cy="1083206"/>
            </a:xfr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-4827947" y="5655143"/>
                <a:ext cx="9830175" cy="1083206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4" name="Овал 4"/>
              <p:cNvSpPr/>
              <p:nvPr/>
            </p:nvSpPr>
            <p:spPr>
              <a:xfrm>
                <a:off x="-4500393" y="5748599"/>
                <a:ext cx="9110604" cy="973480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22860" tIns="22860" rIns="22860" bIns="2286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Единый календарь мероприятий по реализации региональных программ содействия трудоустройству инвалидов   </a:t>
                </a:r>
                <a:endParaRPr lang="ru-RU" sz="16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449047" y="1828429"/>
              <a:ext cx="4032448" cy="809140"/>
              <a:chOff x="2219042" y="255390"/>
              <a:chExt cx="4786347" cy="157163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219042" y="255390"/>
                <a:ext cx="4786347" cy="1571636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2332583" y="332113"/>
                <a:ext cx="4600608" cy="140848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Грамотный подход к созданию (квотированию) рабочих мест для инвалидов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Группа 24"/>
            <p:cNvGrpSpPr/>
            <p:nvPr/>
          </p:nvGrpSpPr>
          <p:grpSpPr>
            <a:xfrm>
              <a:off x="232010" y="3029809"/>
              <a:ext cx="2265530" cy="1596788"/>
              <a:chOff x="5776659" y="1752811"/>
              <a:chExt cx="1008495" cy="215302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776659" y="1752811"/>
                <a:ext cx="1008495" cy="2127251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5802738" y="1913868"/>
                <a:ext cx="918045" cy="19919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Взаимодействие с вузами в персональном трудоустройстве 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Группа 18"/>
            <p:cNvGrpSpPr/>
            <p:nvPr/>
          </p:nvGrpSpPr>
          <p:grpSpPr>
            <a:xfrm>
              <a:off x="177253" y="1828429"/>
              <a:ext cx="4079775" cy="809140"/>
              <a:chOff x="2219041" y="255390"/>
              <a:chExt cx="4786345" cy="157163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2219041" y="255390"/>
                <a:ext cx="4786345" cy="1571636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Скругленный прямоугольник 4"/>
              <p:cNvSpPr/>
              <p:nvPr/>
            </p:nvSpPr>
            <p:spPr>
              <a:xfrm>
                <a:off x="2295762" y="332113"/>
                <a:ext cx="4646837" cy="143499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Непрерывное и преемственное наставничество инвалидов и лиц с ОВЗ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832514" y="1367081"/>
              <a:ext cx="10972798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ВЕКТОРЫ сотрудничества РУМЦ с РОИВ, бизнесом, НКО: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29051" y="2660284"/>
              <a:ext cx="8134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Обучение, консалтинг и взаимодействие</a:t>
              </a:r>
              <a:endPara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7" name="Группа 18"/>
            <p:cNvGrpSpPr/>
            <p:nvPr/>
          </p:nvGrpSpPr>
          <p:grpSpPr>
            <a:xfrm>
              <a:off x="8577506" y="1828429"/>
              <a:ext cx="3456384" cy="809140"/>
              <a:chOff x="2219042" y="255390"/>
              <a:chExt cx="4786347" cy="157163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2219042" y="255390"/>
                <a:ext cx="4786347" cy="1571636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Скругленный прямоугольник 4"/>
              <p:cNvSpPr/>
              <p:nvPr/>
            </p:nvSpPr>
            <p:spPr>
              <a:xfrm>
                <a:off x="2295762" y="332112"/>
                <a:ext cx="4512703" cy="125988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Оборудование специальных рабочих мест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2401995" y="4686980"/>
              <a:ext cx="7165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Трансляция лучших практик</a:t>
              </a:r>
            </a:p>
          </p:txBody>
        </p:sp>
        <p:grpSp>
          <p:nvGrpSpPr>
            <p:cNvPr id="8" name="Группа 24"/>
            <p:cNvGrpSpPr/>
            <p:nvPr/>
          </p:nvGrpSpPr>
          <p:grpSpPr>
            <a:xfrm>
              <a:off x="6205183" y="5172501"/>
              <a:ext cx="5184577" cy="614150"/>
              <a:chOff x="5776660" y="2235861"/>
              <a:chExt cx="1905520" cy="1449149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5776660" y="2235861"/>
                <a:ext cx="1905520" cy="1449149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4" name="Скругленный прямоугольник 4"/>
              <p:cNvSpPr/>
              <p:nvPr/>
            </p:nvSpPr>
            <p:spPr>
              <a:xfrm>
                <a:off x="5813444" y="2356623"/>
                <a:ext cx="1850921" cy="12320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В сети партнёров на уровне субъектов РФ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Группа 24"/>
            <p:cNvGrpSpPr/>
            <p:nvPr/>
          </p:nvGrpSpPr>
          <p:grpSpPr>
            <a:xfrm>
              <a:off x="2641738" y="3057104"/>
              <a:ext cx="2735493" cy="1636361"/>
              <a:chOff x="5285510" y="1573903"/>
              <a:chExt cx="1246123" cy="179316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5285510" y="1573903"/>
                <a:ext cx="1246123" cy="1793162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Скругленный прямоугольник 4"/>
              <p:cNvSpPr/>
              <p:nvPr/>
            </p:nvSpPr>
            <p:spPr>
              <a:xfrm>
                <a:off x="5331737" y="1663398"/>
                <a:ext cx="1143944" cy="168168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Взаимодействие со службами занятости и РОИВ по вопросам трудоустройства инвалидов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Группа 24"/>
            <p:cNvGrpSpPr/>
            <p:nvPr/>
          </p:nvGrpSpPr>
          <p:grpSpPr>
            <a:xfrm>
              <a:off x="5512410" y="3070750"/>
              <a:ext cx="3304043" cy="1608385"/>
              <a:chOff x="6150343" y="1806482"/>
              <a:chExt cx="1246123" cy="210841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6150343" y="1806482"/>
                <a:ext cx="1246123" cy="2108418"/>
              </a:xfrm>
              <a:prstGeom prst="roundRect">
                <a:avLst/>
              </a:prstGeom>
              <a:grp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Скругленный прямоугольник 4"/>
              <p:cNvSpPr/>
              <p:nvPr/>
            </p:nvSpPr>
            <p:spPr>
              <a:xfrm>
                <a:off x="6192006" y="1931760"/>
                <a:ext cx="1153699" cy="189637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Обучение работодателей, представителей  СО НКО и служб занятости по вопросам сопровождения инклюзивного трудоустройства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9" name="Прямоугольник 6"/>
          <p:cNvSpPr>
            <a:spLocks noChangeArrowheads="1"/>
          </p:cNvSpPr>
          <p:nvPr/>
        </p:nvSpPr>
        <p:spPr bwMode="auto">
          <a:xfrm>
            <a:off x="2565779" y="0"/>
            <a:ext cx="9626221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Предложения по </a:t>
            </a:r>
            <a:r>
              <a:rPr lang="ru-RU" sz="2400" b="1" spc="0" dirty="0" smtClean="0">
                <a:solidFill>
                  <a:srgbClr val="C00000"/>
                </a:solidFill>
                <a:latin typeface="+mn-lt"/>
              </a:rPr>
              <a:t>повышению качества сопровождения профориентации, образования и трудоустройства лиц с ОВЗ и инвалидностью средствами цифровой среды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Решение:  </a:t>
            </a:r>
            <a:r>
              <a:rPr lang="ru-RU" dirty="0" smtClean="0"/>
              <a:t>ОБЕСПЕЧИТЬ РАЗРАБОТКУ, ИСПОЛЬЗОВАНИЕ  И ИНФОРМАЦИОННОЕ ПРОДВИЖЕНИЕ В СУБЪЕКТАХ РФ ДОСТУПНЫХ ДЛЯ ЛИЦ С ОВЗ И ИНВАЛИДНОСТЬЮ ЦИФРОВЫХ ИНСТРУМЕНТОВ И СЕРВИСОВ, ОБЕСПЕЧИВАЮЩИХ  НЕРЕРЫВНОЕ И ПРЕЕМСТВЕННОЕ СОПРОВОЖДЕНИЕ ПРОФЕССИОНАЛИЗАЦИИ ИНВАЛИДОВ С УЧЁТОМ СПЕЦИФИКИ И ПОТРЕБНОСТЕЙ РЕГИОНОВ, ФЕДЕРАЛЬНЫМИ ПОРТАЛАМИ И РЕСУРСАМИ СУБЪЕКТОВ РФ.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393003" y="202476"/>
            <a:ext cx="3365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Телефон: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</a:rPr>
              <a:t>8 (8202) 518-123 </a:t>
            </a:r>
            <a:br>
              <a:rPr lang="ru-RU" sz="1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all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-центр: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</a:rPr>
              <a:t>8-800-550-19-35 </a:t>
            </a:r>
            <a:br>
              <a:rPr lang="ru-RU" sz="1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</a:rPr>
              <a:t>E-mail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: </a:t>
            </a:r>
          </a:p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</a:rPr>
              <a:t>rumts_szfo_chgu@mail.ru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9" name="Picture 6" descr="https://www.chsu.ru/documents/10157/206070246/%D0%A0%D0%A3%D0%9C%D0%A6_%D0%9A%D0%B0%D1%80%D1%82%D0%B0.jpg/f29f1f4f-3bfc-4d6b-a9c0-b5163a3e52f1?t=1509606389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281" y="0"/>
            <a:ext cx="4453719" cy="268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G:\РУМЦ\Лого с расшифровкой.jpg"/>
          <p:cNvPicPr>
            <a:picLocks noChangeAspect="1" noChangeArrowheads="1"/>
          </p:cNvPicPr>
          <p:nvPr/>
        </p:nvPicPr>
        <p:blipFill>
          <a:blip r:embed="rId4"/>
          <a:srcRect r="54535"/>
          <a:stretch>
            <a:fillRect/>
          </a:stretch>
        </p:blipFill>
        <p:spPr bwMode="auto">
          <a:xfrm>
            <a:off x="2647666" y="586854"/>
            <a:ext cx="1736152" cy="62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286603" y="2593075"/>
            <a:ext cx="5813946" cy="4094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4" descr="https://www.chsu.ru/documents/10157/206228190/%D0%9E%D0%90+%D0%94%D0%B5%D0%BD%D0%B8%D1%81%D0%BE%D0%B2%D0%B0_%D0%A1%D0%B0%D0%B9%D1%82.jpg/2b3ae330-90f3-45d5-a3c9-ec60da63b9f3?t=1511965918205"/>
          <p:cNvPicPr>
            <a:picLocks noChangeAspect="1" noChangeArrowheads="1"/>
          </p:cNvPicPr>
          <p:nvPr/>
        </p:nvPicPr>
        <p:blipFill>
          <a:blip r:embed="rId5"/>
          <a:srcRect l="2353" t="3608"/>
          <a:stretch>
            <a:fillRect/>
          </a:stretch>
        </p:blipFill>
        <p:spPr bwMode="auto">
          <a:xfrm>
            <a:off x="382137" y="2715904"/>
            <a:ext cx="1934576" cy="267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456595" y="2596487"/>
            <a:ext cx="352112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Денисова  Ольга Александровна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400" dirty="0" smtClean="0"/>
              <a:t>доктор педагогических наук, </a:t>
            </a:r>
          </a:p>
          <a:p>
            <a:r>
              <a:rPr lang="ru-RU" sz="1400" dirty="0" smtClean="0"/>
              <a:t>профессор, </a:t>
            </a:r>
            <a:r>
              <a:rPr lang="ru-RU" sz="1400" dirty="0"/>
              <a:t>д</a:t>
            </a:r>
            <a:r>
              <a:rPr lang="ru-RU" sz="1400" dirty="0" smtClean="0"/>
              <a:t>иректор РУМЦ СЗФО, </a:t>
            </a:r>
          </a:p>
          <a:p>
            <a:r>
              <a:rPr lang="ru-RU" sz="1400" dirty="0" smtClean="0"/>
              <a:t>зав.кафедрой дефектологического образования ЧГУ,</a:t>
            </a:r>
          </a:p>
          <a:p>
            <a:r>
              <a:rPr lang="ru-RU" sz="1400" dirty="0" smtClean="0"/>
              <a:t>Член экспертного совета по специальному и инклюзивному образованию при ГД РФ,</a:t>
            </a:r>
          </a:p>
          <a:p>
            <a:r>
              <a:rPr lang="ru-RU" sz="1400" dirty="0" smtClean="0"/>
              <a:t>Член Союза дефектологов РФ, </a:t>
            </a:r>
          </a:p>
          <a:p>
            <a:r>
              <a:rPr lang="ru-RU" sz="1400" dirty="0" smtClean="0"/>
              <a:t>Член Общественного совета базовой организации государств-участников СНГ по подготовке, переподготовке и ПК педагогических работников и специалистов в области инклюзивного и специального образования;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611202" y="2593075"/>
            <a:ext cx="5385179" cy="40670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84442" y="2693153"/>
            <a:ext cx="33846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Леханова</a:t>
            </a:r>
            <a:r>
              <a:rPr lang="ru-RU" sz="1600" b="1" dirty="0" smtClean="0">
                <a:solidFill>
                  <a:srgbClr val="C00000"/>
                </a:solidFill>
              </a:rPr>
              <a:t> Ольга Леонидовна</a:t>
            </a:r>
          </a:p>
          <a:p>
            <a:r>
              <a:rPr lang="ru-RU" sz="1400" dirty="0" smtClean="0"/>
              <a:t>кандидат педагогических наук, доцент кафедры дефектологического образования ЧГУ, зам. директора РУМЦ СЗФО,</a:t>
            </a:r>
          </a:p>
          <a:p>
            <a:r>
              <a:rPr lang="ru-RU" sz="1400" dirty="0" smtClean="0"/>
              <a:t>Член Союза дефектологов РФ, </a:t>
            </a:r>
          </a:p>
          <a:p>
            <a:r>
              <a:rPr lang="ru-RU" sz="1400" dirty="0" smtClean="0"/>
              <a:t>Член </a:t>
            </a:r>
            <a:r>
              <a:rPr lang="ru-RU" sz="1400" dirty="0"/>
              <a:t> Рабочей группы по созданию специальных условий  и по оценке доступности образовательных организаций высшего образования для инвалидов, а также совершенствованию системы мониторинга </a:t>
            </a:r>
            <a:r>
              <a:rPr lang="ru-RU" sz="1400" dirty="0" smtClean="0"/>
              <a:t>доступности</a:t>
            </a:r>
            <a:endParaRPr lang="ru-RU" sz="1400" b="1" dirty="0" smtClean="0"/>
          </a:p>
        </p:txBody>
      </p:sp>
      <p:pic>
        <p:nvPicPr>
          <p:cNvPr id="20488" name="Picture 8" descr="C:\Users\pc\Desktop\Леханова_сай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9346" y="2797791"/>
            <a:ext cx="1705971" cy="2388359"/>
          </a:xfrm>
          <a:prstGeom prst="rect">
            <a:avLst/>
          </a:prstGeom>
          <a:noFill/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8520417" y="0"/>
            <a:ext cx="3671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en-US" sz="1600" b="1" u="sng" dirty="0">
                <a:solidFill>
                  <a:srgbClr val="0000FF"/>
                </a:solidFill>
                <a:latin typeface="Arial" pitchFamily="34" charset="0"/>
              </a:rPr>
              <a:t>https://</a:t>
            </a:r>
            <a:r>
              <a:rPr lang="en-US" sz="1600" b="1" u="sng" dirty="0" smtClean="0">
                <a:solidFill>
                  <a:srgbClr val="0000FF"/>
                </a:solidFill>
                <a:latin typeface="Arial" pitchFamily="34" charset="0"/>
              </a:rPr>
              <a:t>www.chsu.ru/rumc-szfo-cgu</a:t>
            </a:r>
            <a:r>
              <a:rPr lang="ru-RU" sz="1600" b="1" u="sng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ru-RU" sz="1600" b="1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505" y="5766852"/>
            <a:ext cx="56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Член 3-х Рабочих групп при Совете </a:t>
            </a:r>
            <a:r>
              <a:rPr lang="ru-RU" sz="1400" dirty="0" err="1" smtClean="0"/>
              <a:t>МинобрнаукиРФ</a:t>
            </a:r>
            <a:r>
              <a:rPr lang="ru-RU" sz="1400" dirty="0" smtClean="0"/>
              <a:t> по вопросам повышения доступности высшего образования для инвалидов, профессиональной ориентации инвалидов и содействия в последующем трудоустройстве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19249" y="5339728"/>
            <a:ext cx="5195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образовательных организаций высшего образования для инвалидов при Совете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по вопросам повышения доступности высшего образования для инвалидов, профессиональной ориентации инвалидов и содействия в последующем трудоустройстве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641125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63500" cap="flat">
          <a:noFill/>
          <a:prstDash val="solid"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rtl="0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19716552_TF16411253.potx" id="{484AC4F0-DFB1-44B1-A48A-4A4E5B9BAE55}" vid="{642D7752-446B-4E16-8C1E-EACC99EB30B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ECF68686ABE44E9A6DA310759CC38F" ma:contentTypeVersion="0" ma:contentTypeDescription="Создание документа." ma:contentTypeScope="" ma:versionID="2d044c74c1b82ee695ac6e90e79cd9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74842CA-9C18-4D9D-B4B7-4A2CD515C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FFD4CC-EE79-4A9F-8C96-AA086182F8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25680-2667-43A9-A2B4-92D8056AA8B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tf16411253</Template>
  <TotalTime>0</TotalTime>
  <Words>618</Words>
  <Application>Microsoft Office PowerPoint</Application>
  <PresentationFormat>Произвольный</PresentationFormat>
  <Paragraphs>75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tf16411253</vt:lpstr>
      <vt:lpstr>Презентация PowerPoint</vt:lpstr>
      <vt:lpstr>Презентация PowerPoint</vt:lpstr>
      <vt:lpstr>Презентация PowerPoint</vt:lpstr>
      <vt:lpstr>Хрястунова  Анна Михайловна   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2019-10-28T09:47:12Z</dcterms:created>
  <dcterms:modified xsi:type="dcterms:W3CDTF">2021-10-04T16:18:19Z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0x01010056ECF68686ABE44E9A6DA310759CC38F</vt:lpwstr>
  </property>
</Properties>
</file>