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4"/>
  </p:notesMasterIdLst>
  <p:sldIdLst>
    <p:sldId id="316" r:id="rId3"/>
    <p:sldId id="312" r:id="rId4"/>
    <p:sldId id="311" r:id="rId5"/>
    <p:sldId id="314" r:id="rId6"/>
    <p:sldId id="317" r:id="rId7"/>
    <p:sldId id="308" r:id="rId8"/>
    <p:sldId id="304" r:id="rId9"/>
    <p:sldId id="296" r:id="rId10"/>
    <p:sldId id="319" r:id="rId11"/>
    <p:sldId id="318" r:id="rId12"/>
    <p:sldId id="29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15"/>
    <a:srgbClr val="FFDEBD"/>
    <a:srgbClr val="FFCCCC"/>
    <a:srgbClr val="FFCC99"/>
    <a:srgbClr val="292929"/>
    <a:srgbClr val="FACA00"/>
    <a:srgbClr val="CC0000"/>
    <a:srgbClr val="FF0000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99" autoAdjust="0"/>
  </p:normalViewPr>
  <p:slideViewPr>
    <p:cSldViewPr>
      <p:cViewPr varScale="1">
        <p:scale>
          <a:sx n="102" d="100"/>
          <a:sy n="102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9E6A8-3949-4F52-A18D-E30C90778B54}" type="doc">
      <dgm:prSet loTypeId="urn:microsoft.com/office/officeart/2005/8/layout/cycle3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C22DF61-C77A-4B11-8230-DEED826491D6}">
      <dgm:prSet phldrT="[Текст]" custT="1"/>
      <dgm:spPr>
        <a:solidFill>
          <a:srgbClr val="FFC715"/>
        </a:solidFill>
      </dgm:spPr>
      <dgm:t>
        <a:bodyPr/>
        <a:lstStyle/>
        <a:p>
          <a:pPr>
            <a:lnSpc>
              <a:spcPts val="1600"/>
            </a:lnSpc>
          </a:pPr>
          <a:r>
            <a:rPr lang="ru-RU" sz="1600" b="0" dirty="0" smtClean="0">
              <a:solidFill>
                <a:schemeClr val="tx1"/>
              </a:solidFill>
              <a:latin typeface="+mj-lt"/>
            </a:rPr>
            <a:t>Новое технологичное пространство для детей и молодежи</a:t>
          </a:r>
          <a:endParaRPr lang="ru-RU" sz="1600" b="0" dirty="0">
            <a:solidFill>
              <a:schemeClr val="tx1"/>
            </a:solidFill>
            <a:latin typeface="+mj-lt"/>
          </a:endParaRPr>
        </a:p>
      </dgm:t>
    </dgm:pt>
    <dgm:pt modelId="{A270426B-42DB-4AE0-ABE6-E5497B014867}" type="parTrans" cxnId="{0AB71116-E8F0-4BF8-ACF2-456A553844A3}">
      <dgm:prSet/>
      <dgm:spPr/>
      <dgm:t>
        <a:bodyPr/>
        <a:lstStyle/>
        <a:p>
          <a:endParaRPr lang="ru-RU" sz="1800" b="1">
            <a:latin typeface="Garamond" pitchFamily="18" charset="0"/>
          </a:endParaRPr>
        </a:p>
      </dgm:t>
    </dgm:pt>
    <dgm:pt modelId="{046E949A-1733-49B2-93E0-6861F00F9A06}" type="sibTrans" cxnId="{0AB71116-E8F0-4BF8-ACF2-456A553844A3}">
      <dgm:prSet/>
      <dgm:spPr>
        <a:solidFill>
          <a:schemeClr val="accent2"/>
        </a:solidFill>
      </dgm:spPr>
      <dgm:t>
        <a:bodyPr/>
        <a:lstStyle/>
        <a:p>
          <a:endParaRPr lang="ru-RU" sz="1800" b="1">
            <a:latin typeface="Garamond" pitchFamily="18" charset="0"/>
          </a:endParaRPr>
        </a:p>
      </dgm:t>
    </dgm:pt>
    <dgm:pt modelId="{157E69D4-DCD6-4731-9C9D-A4A7A2830E6C}">
      <dgm:prSet phldrT="[Текст]" custT="1"/>
      <dgm:spPr>
        <a:solidFill>
          <a:srgbClr val="FFC715"/>
        </a:solidFill>
      </dgm:spPr>
      <dgm:t>
        <a:bodyPr/>
        <a:lstStyle/>
        <a:p>
          <a:pPr>
            <a:lnSpc>
              <a:spcPts val="1600"/>
            </a:lnSpc>
          </a:pPr>
          <a:r>
            <a:rPr lang="ru-RU" sz="1600" b="0" dirty="0" smtClean="0">
              <a:solidFill>
                <a:schemeClr val="tx1"/>
              </a:solidFill>
              <a:latin typeface="+mj-lt"/>
            </a:rPr>
            <a:t>Лектории, лаборатории, </a:t>
          </a:r>
          <a:r>
            <a:rPr lang="ru-RU" sz="1600" b="0" dirty="0" err="1" smtClean="0">
              <a:solidFill>
                <a:schemeClr val="tx1"/>
              </a:solidFill>
              <a:latin typeface="+mj-lt"/>
            </a:rPr>
            <a:t>коворкинги</a:t>
          </a:r>
          <a:endParaRPr lang="ru-RU" sz="1600" b="0" dirty="0">
            <a:solidFill>
              <a:schemeClr val="tx1"/>
            </a:solidFill>
            <a:latin typeface="+mj-lt"/>
          </a:endParaRPr>
        </a:p>
      </dgm:t>
    </dgm:pt>
    <dgm:pt modelId="{4AC60C16-DFB5-4823-A4B2-980850E54234}" type="parTrans" cxnId="{D4631797-18EE-4F02-9C2B-1F25D5814D18}">
      <dgm:prSet/>
      <dgm:spPr/>
      <dgm:t>
        <a:bodyPr/>
        <a:lstStyle/>
        <a:p>
          <a:endParaRPr lang="ru-RU" sz="1800" b="1">
            <a:latin typeface="Garamond" pitchFamily="18" charset="0"/>
          </a:endParaRPr>
        </a:p>
      </dgm:t>
    </dgm:pt>
    <dgm:pt modelId="{5C8448D1-B335-4B07-84D2-2EA0A2C3404F}" type="sibTrans" cxnId="{D4631797-18EE-4F02-9C2B-1F25D5814D18}">
      <dgm:prSet/>
      <dgm:spPr/>
      <dgm:t>
        <a:bodyPr/>
        <a:lstStyle/>
        <a:p>
          <a:endParaRPr lang="ru-RU" sz="1800" b="1">
            <a:latin typeface="Garamond" pitchFamily="18" charset="0"/>
          </a:endParaRPr>
        </a:p>
      </dgm:t>
    </dgm:pt>
    <dgm:pt modelId="{3BC04110-B1E8-457F-8374-87A2A2ABB673}">
      <dgm:prSet phldrT="[Текст]" custT="1"/>
      <dgm:spPr>
        <a:solidFill>
          <a:srgbClr val="FFC715"/>
        </a:solidFill>
      </dgm:spPr>
      <dgm:t>
        <a:bodyPr/>
        <a:lstStyle/>
        <a:p>
          <a:pPr>
            <a:lnSpc>
              <a:spcPts val="1600"/>
            </a:lnSpc>
          </a:pPr>
          <a:r>
            <a:rPr lang="ru-RU" sz="1600" b="0" dirty="0" smtClean="0">
              <a:solidFill>
                <a:schemeClr val="tx1"/>
              </a:solidFill>
              <a:latin typeface="+mj-lt"/>
            </a:rPr>
            <a:t>Интерактивные, активные, практические форматы работы</a:t>
          </a:r>
          <a:endParaRPr lang="ru-RU" sz="1600" b="0" dirty="0">
            <a:solidFill>
              <a:schemeClr val="tx1"/>
            </a:solidFill>
            <a:latin typeface="+mj-lt"/>
          </a:endParaRPr>
        </a:p>
      </dgm:t>
    </dgm:pt>
    <dgm:pt modelId="{D46BD297-3A81-421C-B3CE-6853DAAFFBEA}" type="parTrans" cxnId="{B05406B2-892A-43B8-A53B-D8850037195A}">
      <dgm:prSet/>
      <dgm:spPr/>
      <dgm:t>
        <a:bodyPr/>
        <a:lstStyle/>
        <a:p>
          <a:endParaRPr lang="ru-RU" sz="1800" b="1">
            <a:latin typeface="Garamond" pitchFamily="18" charset="0"/>
          </a:endParaRPr>
        </a:p>
      </dgm:t>
    </dgm:pt>
    <dgm:pt modelId="{490CA963-8AE3-4DDA-A66D-E147B18045DE}" type="sibTrans" cxnId="{B05406B2-892A-43B8-A53B-D8850037195A}">
      <dgm:prSet/>
      <dgm:spPr/>
      <dgm:t>
        <a:bodyPr/>
        <a:lstStyle/>
        <a:p>
          <a:endParaRPr lang="ru-RU" sz="1800" b="1">
            <a:latin typeface="Garamond" pitchFamily="18" charset="0"/>
          </a:endParaRPr>
        </a:p>
      </dgm:t>
    </dgm:pt>
    <dgm:pt modelId="{6016C5BC-899D-40A7-B8D7-DB2853F34ADA}">
      <dgm:prSet phldrT="[Текст]" custT="1"/>
      <dgm:spPr>
        <a:solidFill>
          <a:srgbClr val="FFC715"/>
        </a:solidFill>
      </dgm:spPr>
      <dgm:t>
        <a:bodyPr/>
        <a:lstStyle/>
        <a:p>
          <a:pPr>
            <a:lnSpc>
              <a:spcPts val="1600"/>
            </a:lnSpc>
          </a:pPr>
          <a:r>
            <a:rPr lang="ru-RU" sz="1600" b="0" dirty="0" smtClean="0">
              <a:solidFill>
                <a:schemeClr val="tx1"/>
              </a:solidFill>
              <a:latin typeface="+mj-lt"/>
            </a:rPr>
            <a:t>30% теории и 70% практики</a:t>
          </a:r>
          <a:endParaRPr lang="ru-RU" sz="1600" b="0" dirty="0">
            <a:solidFill>
              <a:schemeClr val="tx1"/>
            </a:solidFill>
            <a:latin typeface="+mj-lt"/>
          </a:endParaRPr>
        </a:p>
      </dgm:t>
    </dgm:pt>
    <dgm:pt modelId="{203464F5-0557-4D50-87F5-1FA57CC4174C}" type="parTrans" cxnId="{EEB60023-C3C5-45CB-921E-4354B4C45691}">
      <dgm:prSet/>
      <dgm:spPr/>
      <dgm:t>
        <a:bodyPr/>
        <a:lstStyle/>
        <a:p>
          <a:endParaRPr lang="ru-RU" sz="1800" b="1">
            <a:latin typeface="Garamond" pitchFamily="18" charset="0"/>
          </a:endParaRPr>
        </a:p>
      </dgm:t>
    </dgm:pt>
    <dgm:pt modelId="{45CDC948-DC00-490C-BF42-477438ED3965}" type="sibTrans" cxnId="{EEB60023-C3C5-45CB-921E-4354B4C45691}">
      <dgm:prSet/>
      <dgm:spPr/>
      <dgm:t>
        <a:bodyPr/>
        <a:lstStyle/>
        <a:p>
          <a:endParaRPr lang="ru-RU" sz="1800" b="1">
            <a:latin typeface="Garamond" pitchFamily="18" charset="0"/>
          </a:endParaRPr>
        </a:p>
      </dgm:t>
    </dgm:pt>
    <dgm:pt modelId="{B765115C-D2A3-41F7-A294-2821DB80EA8A}">
      <dgm:prSet phldrT="[Текст]" custT="1"/>
      <dgm:spPr>
        <a:solidFill>
          <a:srgbClr val="FFC715"/>
        </a:solidFill>
      </dgm:spPr>
      <dgm:t>
        <a:bodyPr/>
        <a:lstStyle/>
        <a:p>
          <a:pPr>
            <a:lnSpc>
              <a:spcPts val="1600"/>
            </a:lnSpc>
          </a:pPr>
          <a:r>
            <a:rPr lang="ru-RU" sz="1600" b="0" dirty="0" smtClean="0">
              <a:solidFill>
                <a:schemeClr val="tx1"/>
              </a:solidFill>
              <a:latin typeface="+mj-lt"/>
            </a:rPr>
            <a:t>Дом, который мы создаем вместе</a:t>
          </a:r>
          <a:endParaRPr lang="ru-RU" sz="1600" b="0" dirty="0">
            <a:solidFill>
              <a:schemeClr val="tx1"/>
            </a:solidFill>
            <a:latin typeface="+mj-lt"/>
          </a:endParaRPr>
        </a:p>
      </dgm:t>
    </dgm:pt>
    <dgm:pt modelId="{378CFD7E-1D39-45FD-A81B-97920E4C923B}" type="parTrans" cxnId="{F751BFF6-F730-4AFF-875D-EBAE60A82226}">
      <dgm:prSet/>
      <dgm:spPr/>
      <dgm:t>
        <a:bodyPr/>
        <a:lstStyle/>
        <a:p>
          <a:endParaRPr lang="ru-RU" sz="1800" b="1">
            <a:latin typeface="Garamond" pitchFamily="18" charset="0"/>
          </a:endParaRPr>
        </a:p>
      </dgm:t>
    </dgm:pt>
    <dgm:pt modelId="{FC2ECF09-A24B-4B20-9BD9-F7891A3482D1}" type="sibTrans" cxnId="{F751BFF6-F730-4AFF-875D-EBAE60A82226}">
      <dgm:prSet/>
      <dgm:spPr/>
      <dgm:t>
        <a:bodyPr/>
        <a:lstStyle/>
        <a:p>
          <a:endParaRPr lang="ru-RU" sz="1800" b="1">
            <a:latin typeface="Garamond" pitchFamily="18" charset="0"/>
          </a:endParaRPr>
        </a:p>
      </dgm:t>
    </dgm:pt>
    <dgm:pt modelId="{8B89EBF3-F768-4DDD-90B3-E1F8CCA8C559}">
      <dgm:prSet custT="1"/>
      <dgm:spPr>
        <a:solidFill>
          <a:srgbClr val="FFC715"/>
        </a:solidFill>
      </dgm:spPr>
      <dgm:t>
        <a:bodyPr/>
        <a:lstStyle/>
        <a:p>
          <a:pPr>
            <a:lnSpc>
              <a:spcPts val="1600"/>
            </a:lnSpc>
          </a:pPr>
          <a:r>
            <a:rPr lang="ru-RU" sz="1600" b="0" dirty="0" smtClean="0">
              <a:solidFill>
                <a:schemeClr val="tx1"/>
              </a:solidFill>
              <a:latin typeface="+mj-lt"/>
            </a:rPr>
            <a:t>Педагоги из университета</a:t>
          </a:r>
          <a:endParaRPr lang="ru-RU" sz="1600" b="0" dirty="0">
            <a:solidFill>
              <a:schemeClr val="tx1"/>
            </a:solidFill>
            <a:latin typeface="+mj-lt"/>
          </a:endParaRPr>
        </a:p>
      </dgm:t>
    </dgm:pt>
    <dgm:pt modelId="{9ED23B53-ED7E-4BA4-A12C-FB83A1874A64}" type="parTrans" cxnId="{065B2442-8FC6-49C5-935F-23F0D5119FE6}">
      <dgm:prSet/>
      <dgm:spPr/>
      <dgm:t>
        <a:bodyPr/>
        <a:lstStyle/>
        <a:p>
          <a:endParaRPr lang="ru-RU" sz="1800" b="1">
            <a:latin typeface="Garamond" pitchFamily="18" charset="0"/>
          </a:endParaRPr>
        </a:p>
      </dgm:t>
    </dgm:pt>
    <dgm:pt modelId="{E428BA41-0DB9-44A9-A222-5FFA1AE80D94}" type="sibTrans" cxnId="{065B2442-8FC6-49C5-935F-23F0D5119FE6}">
      <dgm:prSet/>
      <dgm:spPr/>
      <dgm:t>
        <a:bodyPr/>
        <a:lstStyle/>
        <a:p>
          <a:endParaRPr lang="ru-RU" sz="1800" b="1">
            <a:latin typeface="Garamond" pitchFamily="18" charset="0"/>
          </a:endParaRPr>
        </a:p>
      </dgm:t>
    </dgm:pt>
    <dgm:pt modelId="{FA89374E-6107-44D3-A0AC-2D034127FA6D}">
      <dgm:prSet custT="1"/>
      <dgm:spPr>
        <a:solidFill>
          <a:srgbClr val="FFC715"/>
        </a:solidFill>
      </dgm:spPr>
      <dgm:t>
        <a:bodyPr/>
        <a:lstStyle/>
        <a:p>
          <a:pPr>
            <a:lnSpc>
              <a:spcPts val="1600"/>
            </a:lnSpc>
          </a:pPr>
          <a:r>
            <a:rPr lang="ru-RU" sz="1600" b="0" dirty="0" smtClean="0">
              <a:solidFill>
                <a:schemeClr val="tx1"/>
              </a:solidFill>
              <a:latin typeface="+mj-lt"/>
            </a:rPr>
            <a:t>Вариативные программы</a:t>
          </a:r>
          <a:endParaRPr lang="ru-RU" sz="1600" b="0" dirty="0">
            <a:solidFill>
              <a:schemeClr val="tx1"/>
            </a:solidFill>
            <a:latin typeface="+mj-lt"/>
          </a:endParaRPr>
        </a:p>
      </dgm:t>
    </dgm:pt>
    <dgm:pt modelId="{E3DFA146-B5A4-458A-ADD2-8D0EADE2BF25}" type="parTrans" cxnId="{5DC395DF-E88A-484A-8DA5-D253574B4105}">
      <dgm:prSet/>
      <dgm:spPr/>
      <dgm:t>
        <a:bodyPr/>
        <a:lstStyle/>
        <a:p>
          <a:endParaRPr lang="ru-RU" sz="1800" b="1">
            <a:latin typeface="Garamond" pitchFamily="18" charset="0"/>
          </a:endParaRPr>
        </a:p>
      </dgm:t>
    </dgm:pt>
    <dgm:pt modelId="{A5F1B064-8245-4CC0-89AA-3DB09F162EE7}" type="sibTrans" cxnId="{5DC395DF-E88A-484A-8DA5-D253574B4105}">
      <dgm:prSet/>
      <dgm:spPr/>
      <dgm:t>
        <a:bodyPr/>
        <a:lstStyle/>
        <a:p>
          <a:endParaRPr lang="ru-RU" sz="1800" b="1">
            <a:latin typeface="Garamond" pitchFamily="18" charset="0"/>
          </a:endParaRPr>
        </a:p>
      </dgm:t>
    </dgm:pt>
    <dgm:pt modelId="{0B74CFDE-3E28-45FF-A7D5-F7852CDBE344}">
      <dgm:prSet custT="1"/>
      <dgm:spPr>
        <a:solidFill>
          <a:srgbClr val="FFC715"/>
        </a:solidFill>
      </dgm:spPr>
      <dgm:t>
        <a:bodyPr/>
        <a:lstStyle/>
        <a:p>
          <a:pPr>
            <a:lnSpc>
              <a:spcPts val="1600"/>
            </a:lnSpc>
          </a:pPr>
          <a:r>
            <a:rPr lang="ru-RU" sz="1600" b="0" dirty="0" smtClean="0">
              <a:solidFill>
                <a:schemeClr val="tx1"/>
              </a:solidFill>
              <a:latin typeface="+mj-lt"/>
            </a:rPr>
            <a:t>Привлечение партнеров и экспертов</a:t>
          </a:r>
          <a:endParaRPr lang="ru-RU" sz="1600" b="0" dirty="0">
            <a:solidFill>
              <a:schemeClr val="tx1"/>
            </a:solidFill>
            <a:latin typeface="+mj-lt"/>
          </a:endParaRPr>
        </a:p>
      </dgm:t>
    </dgm:pt>
    <dgm:pt modelId="{A4EA4231-EBC3-4E38-9FB7-703BDEF43E23}" type="parTrans" cxnId="{0E14ED7A-F421-419F-948F-B2C0A9405DB2}">
      <dgm:prSet/>
      <dgm:spPr/>
      <dgm:t>
        <a:bodyPr/>
        <a:lstStyle/>
        <a:p>
          <a:endParaRPr lang="ru-RU" sz="1800" b="1">
            <a:latin typeface="Garamond" pitchFamily="18" charset="0"/>
          </a:endParaRPr>
        </a:p>
      </dgm:t>
    </dgm:pt>
    <dgm:pt modelId="{ACE413C1-C5F3-45AB-AAE6-D81B80367CCA}" type="sibTrans" cxnId="{0E14ED7A-F421-419F-948F-B2C0A9405DB2}">
      <dgm:prSet/>
      <dgm:spPr/>
      <dgm:t>
        <a:bodyPr/>
        <a:lstStyle/>
        <a:p>
          <a:endParaRPr lang="ru-RU" sz="1800" b="1">
            <a:latin typeface="Garamond" pitchFamily="18" charset="0"/>
          </a:endParaRPr>
        </a:p>
      </dgm:t>
    </dgm:pt>
    <dgm:pt modelId="{219C680E-E67B-4D68-972F-BD0820F170C9}" type="pres">
      <dgm:prSet presAssocID="{9849E6A8-3949-4F52-A18D-E30C90778B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DDACD2-8710-4D78-98B0-8AF60CDEFC5B}" type="pres">
      <dgm:prSet presAssocID="{9849E6A8-3949-4F52-A18D-E30C90778B54}" presName="cycle" presStyleCnt="0"/>
      <dgm:spPr/>
      <dgm:t>
        <a:bodyPr/>
        <a:lstStyle/>
        <a:p>
          <a:endParaRPr lang="ru-RU"/>
        </a:p>
      </dgm:t>
    </dgm:pt>
    <dgm:pt modelId="{B1A8DC4F-6DEA-4925-BEB1-3D0B840BD522}" type="pres">
      <dgm:prSet presAssocID="{1C22DF61-C77A-4B11-8230-DEED826491D6}" presName="nodeFirstNode" presStyleLbl="node1" presStyleIdx="0" presStyleCnt="8" custScaleX="143279" custScaleY="191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4BCB9-3FCA-46BF-A628-6492BCA2BCA1}" type="pres">
      <dgm:prSet presAssocID="{046E949A-1733-49B2-93E0-6861F00F9A06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CA3AA4F-A050-476C-AC61-16F4B0A7D904}" type="pres">
      <dgm:prSet presAssocID="{157E69D4-DCD6-4731-9C9D-A4A7A2830E6C}" presName="nodeFollowingNodes" presStyleLbl="node1" presStyleIdx="1" presStyleCnt="8" custScaleX="143212" custScaleY="116399" custRadScaleRad="111126" custRadScaleInc="40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D24F1-4DC9-4ACD-B092-8FDBC763526D}" type="pres">
      <dgm:prSet presAssocID="{3BC04110-B1E8-457F-8374-87A2A2ABB673}" presName="nodeFollowingNodes" presStyleLbl="node1" presStyleIdx="2" presStyleCnt="8" custScaleX="147094" custScaleY="140414" custRadScaleRad="105090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562B9-6162-4BCF-9E4A-B3B28509DE7B}" type="pres">
      <dgm:prSet presAssocID="{8B89EBF3-F768-4DDD-90B3-E1F8CCA8C559}" presName="nodeFollowingNodes" presStyleLbl="node1" presStyleIdx="3" presStyleCnt="8" custScaleX="139485" custRadScaleRad="116149" custRadScaleInc="-34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AFB35-688A-46BA-91E8-F2EF80D83D3E}" type="pres">
      <dgm:prSet presAssocID="{FA89374E-6107-44D3-A0AC-2D034127FA6D}" presName="nodeFollowingNodes" presStyleLbl="node1" presStyleIdx="4" presStyleCnt="8" custScaleX="128834" custRadScaleRad="98263" custRadScaleInc="-11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36ABB-F45E-4366-83A1-70AE7B70CD48}" type="pres">
      <dgm:prSet presAssocID="{6016C5BC-899D-40A7-B8D7-DB2853F34ADA}" presName="nodeFollowingNodes" presStyleLbl="node1" presStyleIdx="5" presStyleCnt="8" custScaleX="139483" custRadScaleRad="108001" custRadScaleInc="26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5CE1E-F2A5-494D-8611-3E628B8A518B}" type="pres">
      <dgm:prSet presAssocID="{0B74CFDE-3E28-45FF-A7D5-F7852CDBE344}" presName="nodeFollowingNodes" presStyleLbl="node1" presStyleIdx="6" presStyleCnt="8" custScaleX="152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97126-F153-438C-97B9-D9989BB2797D}" type="pres">
      <dgm:prSet presAssocID="{B765115C-D2A3-41F7-A294-2821DB80EA8A}" presName="nodeFollowingNodes" presStyleLbl="node1" presStyleIdx="7" presStyleCnt="8" custScaleX="132186" custScaleY="113276" custRadScaleRad="114321" custRadScaleInc="-39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14ED7A-F421-419F-948F-B2C0A9405DB2}" srcId="{9849E6A8-3949-4F52-A18D-E30C90778B54}" destId="{0B74CFDE-3E28-45FF-A7D5-F7852CDBE344}" srcOrd="6" destOrd="0" parTransId="{A4EA4231-EBC3-4E38-9FB7-703BDEF43E23}" sibTransId="{ACE413C1-C5F3-45AB-AAE6-D81B80367CCA}"/>
    <dgm:cxn modelId="{3BDC4DEE-0FAE-4708-8837-5AC9D662F05C}" type="presOf" srcId="{3BC04110-B1E8-457F-8374-87A2A2ABB673}" destId="{7EDD24F1-4DC9-4ACD-B092-8FDBC763526D}" srcOrd="0" destOrd="0" presId="urn:microsoft.com/office/officeart/2005/8/layout/cycle3"/>
    <dgm:cxn modelId="{EEB60023-C3C5-45CB-921E-4354B4C45691}" srcId="{9849E6A8-3949-4F52-A18D-E30C90778B54}" destId="{6016C5BC-899D-40A7-B8D7-DB2853F34ADA}" srcOrd="5" destOrd="0" parTransId="{203464F5-0557-4D50-87F5-1FA57CC4174C}" sibTransId="{45CDC948-DC00-490C-BF42-477438ED3965}"/>
    <dgm:cxn modelId="{B0542A5E-3AB7-4CF6-867A-27ED84EF8753}" type="presOf" srcId="{9849E6A8-3949-4F52-A18D-E30C90778B54}" destId="{219C680E-E67B-4D68-972F-BD0820F170C9}" srcOrd="0" destOrd="0" presId="urn:microsoft.com/office/officeart/2005/8/layout/cycle3"/>
    <dgm:cxn modelId="{ABEA6B62-2C18-47C7-A1C9-17AB4EE22E77}" type="presOf" srcId="{046E949A-1733-49B2-93E0-6861F00F9A06}" destId="{2214BCB9-3FCA-46BF-A628-6492BCA2BCA1}" srcOrd="0" destOrd="0" presId="urn:microsoft.com/office/officeart/2005/8/layout/cycle3"/>
    <dgm:cxn modelId="{D4631797-18EE-4F02-9C2B-1F25D5814D18}" srcId="{9849E6A8-3949-4F52-A18D-E30C90778B54}" destId="{157E69D4-DCD6-4731-9C9D-A4A7A2830E6C}" srcOrd="1" destOrd="0" parTransId="{4AC60C16-DFB5-4823-A4B2-980850E54234}" sibTransId="{5C8448D1-B335-4B07-84D2-2EA0A2C3404F}"/>
    <dgm:cxn modelId="{1E6A63C6-71C0-4C94-AFC3-9B0999714A99}" type="presOf" srcId="{157E69D4-DCD6-4731-9C9D-A4A7A2830E6C}" destId="{1CA3AA4F-A050-476C-AC61-16F4B0A7D904}" srcOrd="0" destOrd="0" presId="urn:microsoft.com/office/officeart/2005/8/layout/cycle3"/>
    <dgm:cxn modelId="{7133624B-A1ED-4B26-87E1-3913B19AC3CB}" type="presOf" srcId="{0B74CFDE-3E28-45FF-A7D5-F7852CDBE344}" destId="{2625CE1E-F2A5-494D-8611-3E628B8A518B}" srcOrd="0" destOrd="0" presId="urn:microsoft.com/office/officeart/2005/8/layout/cycle3"/>
    <dgm:cxn modelId="{F751BFF6-F730-4AFF-875D-EBAE60A82226}" srcId="{9849E6A8-3949-4F52-A18D-E30C90778B54}" destId="{B765115C-D2A3-41F7-A294-2821DB80EA8A}" srcOrd="7" destOrd="0" parTransId="{378CFD7E-1D39-45FD-A81B-97920E4C923B}" sibTransId="{FC2ECF09-A24B-4B20-9BD9-F7891A3482D1}"/>
    <dgm:cxn modelId="{D1240F62-1BC3-4B33-8A9E-124CED27CAB2}" type="presOf" srcId="{FA89374E-6107-44D3-A0AC-2D034127FA6D}" destId="{47BAFB35-688A-46BA-91E8-F2EF80D83D3E}" srcOrd="0" destOrd="0" presId="urn:microsoft.com/office/officeart/2005/8/layout/cycle3"/>
    <dgm:cxn modelId="{21737BF6-834B-4878-A095-5089B9964864}" type="presOf" srcId="{B765115C-D2A3-41F7-A294-2821DB80EA8A}" destId="{92B97126-F153-438C-97B9-D9989BB2797D}" srcOrd="0" destOrd="0" presId="urn:microsoft.com/office/officeart/2005/8/layout/cycle3"/>
    <dgm:cxn modelId="{8CC2C014-A7B9-41CC-8C46-A825460FF404}" type="presOf" srcId="{6016C5BC-899D-40A7-B8D7-DB2853F34ADA}" destId="{B2836ABB-F45E-4366-83A1-70AE7B70CD48}" srcOrd="0" destOrd="0" presId="urn:microsoft.com/office/officeart/2005/8/layout/cycle3"/>
    <dgm:cxn modelId="{0AB71116-E8F0-4BF8-ACF2-456A553844A3}" srcId="{9849E6A8-3949-4F52-A18D-E30C90778B54}" destId="{1C22DF61-C77A-4B11-8230-DEED826491D6}" srcOrd="0" destOrd="0" parTransId="{A270426B-42DB-4AE0-ABE6-E5497B014867}" sibTransId="{046E949A-1733-49B2-93E0-6861F00F9A06}"/>
    <dgm:cxn modelId="{065B2442-8FC6-49C5-935F-23F0D5119FE6}" srcId="{9849E6A8-3949-4F52-A18D-E30C90778B54}" destId="{8B89EBF3-F768-4DDD-90B3-E1F8CCA8C559}" srcOrd="3" destOrd="0" parTransId="{9ED23B53-ED7E-4BA4-A12C-FB83A1874A64}" sibTransId="{E428BA41-0DB9-44A9-A222-5FFA1AE80D94}"/>
    <dgm:cxn modelId="{5DC395DF-E88A-484A-8DA5-D253574B4105}" srcId="{9849E6A8-3949-4F52-A18D-E30C90778B54}" destId="{FA89374E-6107-44D3-A0AC-2D034127FA6D}" srcOrd="4" destOrd="0" parTransId="{E3DFA146-B5A4-458A-ADD2-8D0EADE2BF25}" sibTransId="{A5F1B064-8245-4CC0-89AA-3DB09F162EE7}"/>
    <dgm:cxn modelId="{98369301-3480-4813-B1EF-6B93B2B90162}" type="presOf" srcId="{8B89EBF3-F768-4DDD-90B3-E1F8CCA8C559}" destId="{383562B9-6162-4BCF-9E4A-B3B28509DE7B}" srcOrd="0" destOrd="0" presId="urn:microsoft.com/office/officeart/2005/8/layout/cycle3"/>
    <dgm:cxn modelId="{B05406B2-892A-43B8-A53B-D8850037195A}" srcId="{9849E6A8-3949-4F52-A18D-E30C90778B54}" destId="{3BC04110-B1E8-457F-8374-87A2A2ABB673}" srcOrd="2" destOrd="0" parTransId="{D46BD297-3A81-421C-B3CE-6853DAAFFBEA}" sibTransId="{490CA963-8AE3-4DDA-A66D-E147B18045DE}"/>
    <dgm:cxn modelId="{7B0FE37F-BD99-447A-A5AE-CD659B9A8D53}" type="presOf" srcId="{1C22DF61-C77A-4B11-8230-DEED826491D6}" destId="{B1A8DC4F-6DEA-4925-BEB1-3D0B840BD522}" srcOrd="0" destOrd="0" presId="urn:microsoft.com/office/officeart/2005/8/layout/cycle3"/>
    <dgm:cxn modelId="{3AE05BEC-7620-4A96-9B21-CEBAEB6E0A1F}" type="presParOf" srcId="{219C680E-E67B-4D68-972F-BD0820F170C9}" destId="{AFDDACD2-8710-4D78-98B0-8AF60CDEFC5B}" srcOrd="0" destOrd="0" presId="urn:microsoft.com/office/officeart/2005/8/layout/cycle3"/>
    <dgm:cxn modelId="{AFE91060-B7CF-4DCD-A41B-6C29A79BA101}" type="presParOf" srcId="{AFDDACD2-8710-4D78-98B0-8AF60CDEFC5B}" destId="{B1A8DC4F-6DEA-4925-BEB1-3D0B840BD522}" srcOrd="0" destOrd="0" presId="urn:microsoft.com/office/officeart/2005/8/layout/cycle3"/>
    <dgm:cxn modelId="{6BA7DA10-3AFC-45D9-8868-813C72E42034}" type="presParOf" srcId="{AFDDACD2-8710-4D78-98B0-8AF60CDEFC5B}" destId="{2214BCB9-3FCA-46BF-A628-6492BCA2BCA1}" srcOrd="1" destOrd="0" presId="urn:microsoft.com/office/officeart/2005/8/layout/cycle3"/>
    <dgm:cxn modelId="{153D4D76-C07F-49D7-9084-FFA885E20615}" type="presParOf" srcId="{AFDDACD2-8710-4D78-98B0-8AF60CDEFC5B}" destId="{1CA3AA4F-A050-476C-AC61-16F4B0A7D904}" srcOrd="2" destOrd="0" presId="urn:microsoft.com/office/officeart/2005/8/layout/cycle3"/>
    <dgm:cxn modelId="{7A9032CD-16AF-4C7F-A3F2-CAFB8C28ADFD}" type="presParOf" srcId="{AFDDACD2-8710-4D78-98B0-8AF60CDEFC5B}" destId="{7EDD24F1-4DC9-4ACD-B092-8FDBC763526D}" srcOrd="3" destOrd="0" presId="urn:microsoft.com/office/officeart/2005/8/layout/cycle3"/>
    <dgm:cxn modelId="{526C3893-9A9B-450E-BFF5-E7F043B673D1}" type="presParOf" srcId="{AFDDACD2-8710-4D78-98B0-8AF60CDEFC5B}" destId="{383562B9-6162-4BCF-9E4A-B3B28509DE7B}" srcOrd="4" destOrd="0" presId="urn:microsoft.com/office/officeart/2005/8/layout/cycle3"/>
    <dgm:cxn modelId="{0C110DF3-98C5-4422-9397-C4688BC780BE}" type="presParOf" srcId="{AFDDACD2-8710-4D78-98B0-8AF60CDEFC5B}" destId="{47BAFB35-688A-46BA-91E8-F2EF80D83D3E}" srcOrd="5" destOrd="0" presId="urn:microsoft.com/office/officeart/2005/8/layout/cycle3"/>
    <dgm:cxn modelId="{B70F1EB6-7FCF-4DAC-8685-438F7833A1F3}" type="presParOf" srcId="{AFDDACD2-8710-4D78-98B0-8AF60CDEFC5B}" destId="{B2836ABB-F45E-4366-83A1-70AE7B70CD48}" srcOrd="6" destOrd="0" presId="urn:microsoft.com/office/officeart/2005/8/layout/cycle3"/>
    <dgm:cxn modelId="{E14DB3D0-51C9-435E-8625-B30D5E0555E3}" type="presParOf" srcId="{AFDDACD2-8710-4D78-98B0-8AF60CDEFC5B}" destId="{2625CE1E-F2A5-494D-8611-3E628B8A518B}" srcOrd="7" destOrd="0" presId="urn:microsoft.com/office/officeart/2005/8/layout/cycle3"/>
    <dgm:cxn modelId="{7A2DDCB1-6379-42E7-A397-62C47757C9F0}" type="presParOf" srcId="{AFDDACD2-8710-4D78-98B0-8AF60CDEFC5B}" destId="{92B97126-F153-438C-97B9-D9989BB2797D}" srcOrd="8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E96D8A-D257-44C8-B428-3DB97D374F5D}" type="doc">
      <dgm:prSet loTypeId="urn:microsoft.com/office/officeart/2008/layout/AlternatingPictureBlocks" loCatId="list" qsTypeId="urn:microsoft.com/office/officeart/2005/8/quickstyle/3d4" qsCatId="3D" csTypeId="urn:microsoft.com/office/officeart/2005/8/colors/accent1_2" csCatId="accent1" phldr="1"/>
      <dgm:spPr/>
    </dgm:pt>
    <dgm:pt modelId="{BE9BA786-116E-4B02-811C-FE40A5178BE0}">
      <dgm:prSet phldrT="[Текст]" custT="1"/>
      <dgm:spPr>
        <a:solidFill>
          <a:srgbClr val="FFC715"/>
        </a:solidFill>
        <a:scene3d>
          <a:camera prst="orthographicFront"/>
          <a:lightRig rig="chilly" dir="t"/>
        </a:scene3d>
        <a:sp3d prstMaterial="matte"/>
      </dgm:spPr>
      <dgm:t>
        <a:bodyPr/>
        <a:lstStyle/>
        <a:p>
          <a:pPr>
            <a:lnSpc>
              <a:spcPts val="1600"/>
            </a:lnSpc>
          </a:pPr>
          <a:r>
            <a:rPr lang="ru-RU" sz="1800" b="0" dirty="0" smtClean="0">
              <a:solidFill>
                <a:schemeClr val="tx1"/>
              </a:solidFill>
              <a:latin typeface="+mj-lt"/>
            </a:rPr>
            <a:t>вы будете анализировать данные</a:t>
          </a:r>
          <a:endParaRPr lang="ru-RU" sz="1800" b="0" dirty="0">
            <a:solidFill>
              <a:schemeClr val="tx1"/>
            </a:solidFill>
            <a:latin typeface="+mj-lt"/>
          </a:endParaRPr>
        </a:p>
      </dgm:t>
    </dgm:pt>
    <dgm:pt modelId="{F8FDA937-6E1B-4691-B810-A67B9ECAEA69}" type="parTrans" cxnId="{BD9697D0-3424-4CFE-BC99-B896F39962D4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9C689B7F-CAE8-4542-A131-16CF08AA0885}" type="sibTrans" cxnId="{BD9697D0-3424-4CFE-BC99-B896F39962D4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7F79181-20EE-4A34-8C0E-194C454FD76B}">
      <dgm:prSet custT="1"/>
      <dgm:spPr>
        <a:solidFill>
          <a:srgbClr val="FFC715"/>
        </a:solidFill>
        <a:scene3d>
          <a:camera prst="orthographicFront"/>
          <a:lightRig rig="chilly" dir="t"/>
        </a:scene3d>
        <a:sp3d prstMaterial="matte"/>
      </dgm:spPr>
      <dgm:t>
        <a:bodyPr/>
        <a:lstStyle/>
        <a:p>
          <a:pPr>
            <a:lnSpc>
              <a:spcPts val="1600"/>
            </a:lnSpc>
          </a:pPr>
          <a:r>
            <a:rPr lang="ru-RU" sz="1800" b="0" dirty="0" smtClean="0">
              <a:solidFill>
                <a:schemeClr val="tx1"/>
              </a:solidFill>
              <a:latin typeface="+mj-lt"/>
            </a:rPr>
            <a:t>вы изучите самые современные направления в науке и технике</a:t>
          </a:r>
          <a:endParaRPr lang="ru-RU" sz="1800" b="0" dirty="0">
            <a:solidFill>
              <a:schemeClr val="tx1"/>
            </a:solidFill>
            <a:latin typeface="+mj-lt"/>
          </a:endParaRPr>
        </a:p>
      </dgm:t>
    </dgm:pt>
    <dgm:pt modelId="{B1C81259-CFD2-4E45-AA5D-6BD7FC59E0FE}" type="parTrans" cxnId="{785E6DF3-DE2D-4569-B1FD-FEFBF597970C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9F8496BA-A1EB-4CEB-8B6B-23660285B6E2}" type="sibTrans" cxnId="{785E6DF3-DE2D-4569-B1FD-FEFBF597970C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F8CBFC9A-196C-4F5F-9556-D3021F21C77A}">
      <dgm:prSet custT="1"/>
      <dgm:spPr>
        <a:solidFill>
          <a:srgbClr val="FFC715"/>
        </a:solidFill>
        <a:scene3d>
          <a:camera prst="orthographicFront"/>
          <a:lightRig rig="chilly" dir="t"/>
        </a:scene3d>
        <a:sp3d prstMaterial="matte"/>
      </dgm:spPr>
      <dgm:t>
        <a:bodyPr/>
        <a:lstStyle/>
        <a:p>
          <a:pPr>
            <a:lnSpc>
              <a:spcPts val="1600"/>
            </a:lnSpc>
          </a:pPr>
          <a:r>
            <a:rPr lang="ru-RU" sz="1800" b="0" dirty="0" smtClean="0">
              <a:solidFill>
                <a:schemeClr val="tx1"/>
              </a:solidFill>
              <a:latin typeface="+mj-lt"/>
            </a:rPr>
            <a:t>сможете сами мыслить иначе</a:t>
          </a:r>
          <a:endParaRPr lang="ru-RU" sz="1800" b="0" dirty="0">
            <a:solidFill>
              <a:schemeClr val="tx1"/>
            </a:solidFill>
            <a:latin typeface="+mj-lt"/>
          </a:endParaRPr>
        </a:p>
      </dgm:t>
    </dgm:pt>
    <dgm:pt modelId="{5626774C-77AD-4FDC-B53A-5B09900C5967}" type="parTrans" cxnId="{E2C3B144-7A00-408B-BAFF-91B77C0B1AFF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7056172-5F3A-45A6-9FC4-0E2CC7FE7A65}" type="sibTrans" cxnId="{E2C3B144-7A00-408B-BAFF-91B77C0B1AFF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73E6565-E2F9-48B3-84C9-15C2D6C87006}" type="pres">
      <dgm:prSet presAssocID="{00E96D8A-D257-44C8-B428-3DB97D374F5D}" presName="linearFlow" presStyleCnt="0">
        <dgm:presLayoutVars>
          <dgm:dir/>
          <dgm:resizeHandles val="exact"/>
        </dgm:presLayoutVars>
      </dgm:prSet>
      <dgm:spPr/>
    </dgm:pt>
    <dgm:pt modelId="{7E4AD1A5-0269-42F7-AC3E-A177B9A3D786}" type="pres">
      <dgm:prSet presAssocID="{77F79181-20EE-4A34-8C0E-194C454FD76B}" presName="comp" presStyleCnt="0"/>
      <dgm:spPr/>
    </dgm:pt>
    <dgm:pt modelId="{B38289B7-AEA2-4B08-84D5-5D0EC1686DB5}" type="pres">
      <dgm:prSet presAssocID="{77F79181-20EE-4A34-8C0E-194C454FD76B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7784C-AFEF-4AB6-8C47-4C630C55EDC1}" type="pres">
      <dgm:prSet presAssocID="{77F79181-20EE-4A34-8C0E-194C454FD76B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B552CFF-631F-41CE-A498-17D790C5B273}" type="pres">
      <dgm:prSet presAssocID="{9F8496BA-A1EB-4CEB-8B6B-23660285B6E2}" presName="sibTrans" presStyleCnt="0"/>
      <dgm:spPr/>
    </dgm:pt>
    <dgm:pt modelId="{574AFD72-C03F-4003-A7DD-0F7201F996BA}" type="pres">
      <dgm:prSet presAssocID="{F8CBFC9A-196C-4F5F-9556-D3021F21C77A}" presName="comp" presStyleCnt="0"/>
      <dgm:spPr/>
    </dgm:pt>
    <dgm:pt modelId="{4E50262B-0DA4-478E-B5C1-6B8826410D71}" type="pres">
      <dgm:prSet presAssocID="{F8CBFC9A-196C-4F5F-9556-D3021F21C77A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87204-C74F-49C7-A11F-546A92FC1419}" type="pres">
      <dgm:prSet presAssocID="{F8CBFC9A-196C-4F5F-9556-D3021F21C77A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3E90BE3-5EA8-46C6-AE24-E20112068273}" type="pres">
      <dgm:prSet presAssocID="{77056172-5F3A-45A6-9FC4-0E2CC7FE7A65}" presName="sibTrans" presStyleCnt="0"/>
      <dgm:spPr/>
    </dgm:pt>
    <dgm:pt modelId="{253933C8-96CB-43E2-B4EB-762693BD5BD1}" type="pres">
      <dgm:prSet presAssocID="{BE9BA786-116E-4B02-811C-FE40A5178BE0}" presName="comp" presStyleCnt="0"/>
      <dgm:spPr/>
    </dgm:pt>
    <dgm:pt modelId="{477476A6-15E5-4E58-8D28-BE4AB816D71F}" type="pres">
      <dgm:prSet presAssocID="{BE9BA786-116E-4B02-811C-FE40A5178BE0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5C1F9-FB74-4574-8645-DA372A97BDC4}" type="pres">
      <dgm:prSet presAssocID="{BE9BA786-116E-4B02-811C-FE40A5178BE0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85E6DF3-DE2D-4569-B1FD-FEFBF597970C}" srcId="{00E96D8A-D257-44C8-B428-3DB97D374F5D}" destId="{77F79181-20EE-4A34-8C0E-194C454FD76B}" srcOrd="0" destOrd="0" parTransId="{B1C81259-CFD2-4E45-AA5D-6BD7FC59E0FE}" sibTransId="{9F8496BA-A1EB-4CEB-8B6B-23660285B6E2}"/>
    <dgm:cxn modelId="{1FBC21FA-B1F1-44ED-A793-B23EEEE5318F}" type="presOf" srcId="{77F79181-20EE-4A34-8C0E-194C454FD76B}" destId="{B38289B7-AEA2-4B08-84D5-5D0EC1686DB5}" srcOrd="0" destOrd="0" presId="urn:microsoft.com/office/officeart/2008/layout/AlternatingPictureBlocks"/>
    <dgm:cxn modelId="{E2C3B144-7A00-408B-BAFF-91B77C0B1AFF}" srcId="{00E96D8A-D257-44C8-B428-3DB97D374F5D}" destId="{F8CBFC9A-196C-4F5F-9556-D3021F21C77A}" srcOrd="1" destOrd="0" parTransId="{5626774C-77AD-4FDC-B53A-5B09900C5967}" sibTransId="{77056172-5F3A-45A6-9FC4-0E2CC7FE7A65}"/>
    <dgm:cxn modelId="{88FB8EB0-2DB6-4694-8954-3CB634250566}" type="presOf" srcId="{F8CBFC9A-196C-4F5F-9556-D3021F21C77A}" destId="{4E50262B-0DA4-478E-B5C1-6B8826410D71}" srcOrd="0" destOrd="0" presId="urn:microsoft.com/office/officeart/2008/layout/AlternatingPictureBlocks"/>
    <dgm:cxn modelId="{702A9468-1C94-48EA-8847-E4D5E174A414}" type="presOf" srcId="{BE9BA786-116E-4B02-811C-FE40A5178BE0}" destId="{477476A6-15E5-4E58-8D28-BE4AB816D71F}" srcOrd="0" destOrd="0" presId="urn:microsoft.com/office/officeart/2008/layout/AlternatingPictureBlocks"/>
    <dgm:cxn modelId="{BD9697D0-3424-4CFE-BC99-B896F39962D4}" srcId="{00E96D8A-D257-44C8-B428-3DB97D374F5D}" destId="{BE9BA786-116E-4B02-811C-FE40A5178BE0}" srcOrd="2" destOrd="0" parTransId="{F8FDA937-6E1B-4691-B810-A67B9ECAEA69}" sibTransId="{9C689B7F-CAE8-4542-A131-16CF08AA0885}"/>
    <dgm:cxn modelId="{E272DF43-08A5-4737-8C3E-0CFD1B47AC07}" type="presOf" srcId="{00E96D8A-D257-44C8-B428-3DB97D374F5D}" destId="{173E6565-E2F9-48B3-84C9-15C2D6C87006}" srcOrd="0" destOrd="0" presId="urn:microsoft.com/office/officeart/2008/layout/AlternatingPictureBlocks"/>
    <dgm:cxn modelId="{2CC2BC38-8439-4387-8055-664BBD116612}" type="presParOf" srcId="{173E6565-E2F9-48B3-84C9-15C2D6C87006}" destId="{7E4AD1A5-0269-42F7-AC3E-A177B9A3D786}" srcOrd="0" destOrd="0" presId="urn:microsoft.com/office/officeart/2008/layout/AlternatingPictureBlocks"/>
    <dgm:cxn modelId="{3BDF7157-4CCA-4F69-B263-1B6EFE8619D5}" type="presParOf" srcId="{7E4AD1A5-0269-42F7-AC3E-A177B9A3D786}" destId="{B38289B7-AEA2-4B08-84D5-5D0EC1686DB5}" srcOrd="0" destOrd="0" presId="urn:microsoft.com/office/officeart/2008/layout/AlternatingPictureBlocks"/>
    <dgm:cxn modelId="{48258354-2FA6-42FB-B076-CDB52D6EA5F9}" type="presParOf" srcId="{7E4AD1A5-0269-42F7-AC3E-A177B9A3D786}" destId="{1977784C-AFEF-4AB6-8C47-4C630C55EDC1}" srcOrd="1" destOrd="0" presId="urn:microsoft.com/office/officeart/2008/layout/AlternatingPictureBlocks"/>
    <dgm:cxn modelId="{7BBE0F27-6072-4323-AC96-2EB496C84D27}" type="presParOf" srcId="{173E6565-E2F9-48B3-84C9-15C2D6C87006}" destId="{AB552CFF-631F-41CE-A498-17D790C5B273}" srcOrd="1" destOrd="0" presId="urn:microsoft.com/office/officeart/2008/layout/AlternatingPictureBlocks"/>
    <dgm:cxn modelId="{042B94F2-D747-4C8B-B320-9AB60C0B554D}" type="presParOf" srcId="{173E6565-E2F9-48B3-84C9-15C2D6C87006}" destId="{574AFD72-C03F-4003-A7DD-0F7201F996BA}" srcOrd="2" destOrd="0" presId="urn:microsoft.com/office/officeart/2008/layout/AlternatingPictureBlocks"/>
    <dgm:cxn modelId="{E6F616EB-0FBB-48E3-9D62-24941F56964A}" type="presParOf" srcId="{574AFD72-C03F-4003-A7DD-0F7201F996BA}" destId="{4E50262B-0DA4-478E-B5C1-6B8826410D71}" srcOrd="0" destOrd="0" presId="urn:microsoft.com/office/officeart/2008/layout/AlternatingPictureBlocks"/>
    <dgm:cxn modelId="{B5D58314-D905-4BAA-B86A-9C633C4815EE}" type="presParOf" srcId="{574AFD72-C03F-4003-A7DD-0F7201F996BA}" destId="{72487204-C74F-49C7-A11F-546A92FC1419}" srcOrd="1" destOrd="0" presId="urn:microsoft.com/office/officeart/2008/layout/AlternatingPictureBlocks"/>
    <dgm:cxn modelId="{7EFF6E85-CF08-4045-87D3-F0722B4A1624}" type="presParOf" srcId="{173E6565-E2F9-48B3-84C9-15C2D6C87006}" destId="{D3E90BE3-5EA8-46C6-AE24-E20112068273}" srcOrd="3" destOrd="0" presId="urn:microsoft.com/office/officeart/2008/layout/AlternatingPictureBlocks"/>
    <dgm:cxn modelId="{16EC302E-910B-499C-8514-5862B1F6A06B}" type="presParOf" srcId="{173E6565-E2F9-48B3-84C9-15C2D6C87006}" destId="{253933C8-96CB-43E2-B4EB-762693BD5BD1}" srcOrd="4" destOrd="0" presId="urn:microsoft.com/office/officeart/2008/layout/AlternatingPictureBlocks"/>
    <dgm:cxn modelId="{8ED536DC-8D02-4101-8DDD-3830B45B687B}" type="presParOf" srcId="{253933C8-96CB-43E2-B4EB-762693BD5BD1}" destId="{477476A6-15E5-4E58-8D28-BE4AB816D71F}" srcOrd="0" destOrd="0" presId="urn:microsoft.com/office/officeart/2008/layout/AlternatingPictureBlocks"/>
    <dgm:cxn modelId="{8726253F-A4AC-4632-8BE7-B1F768DCD4EE}" type="presParOf" srcId="{253933C8-96CB-43E2-B4EB-762693BD5BD1}" destId="{FD15C1F9-FB74-4574-8645-DA372A97BDC4}" srcOrd="1" destOrd="0" presId="urn:microsoft.com/office/officeart/2008/layout/Alternating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E96D8A-D257-44C8-B428-3DB97D374F5D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C8FC162D-C3B5-4C00-8706-66357E53156F}">
      <dgm:prSet phldrT="[Текст]" custT="1"/>
      <dgm:spPr>
        <a:solidFill>
          <a:srgbClr val="FFC715"/>
        </a:solidFill>
      </dgm:spPr>
      <dgm:t>
        <a:bodyPr/>
        <a:lstStyle/>
        <a:p>
          <a:pPr>
            <a:lnSpc>
              <a:spcPts val="1600"/>
            </a:lnSpc>
          </a:pPr>
          <a:r>
            <a:rPr lang="ru-RU" sz="1800" b="0" dirty="0" smtClean="0">
              <a:solidFill>
                <a:schemeClr val="tx1"/>
              </a:solidFill>
              <a:latin typeface="+mj-lt"/>
            </a:rPr>
            <a:t>мы научим вас вести саморазвитие на протяжении всей жизни</a:t>
          </a:r>
          <a:endParaRPr lang="ru-RU" sz="1800" b="0" dirty="0">
            <a:solidFill>
              <a:schemeClr val="tx1"/>
            </a:solidFill>
            <a:latin typeface="+mj-lt"/>
          </a:endParaRPr>
        </a:p>
      </dgm:t>
    </dgm:pt>
    <dgm:pt modelId="{36A28E39-FBC2-451D-8EFC-D8424BF1C118}" type="parTrans" cxnId="{EFF63591-AF49-4FDC-AC01-F140D9DEAFF6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99AD3E32-6972-4A46-8AA2-5C48E0693089}" type="sibTrans" cxnId="{EFF63591-AF49-4FDC-AC01-F140D9DEAFF6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E9BA786-116E-4B02-811C-FE40A5178BE0}">
      <dgm:prSet phldrT="[Текст]" custT="1"/>
      <dgm:spPr>
        <a:solidFill>
          <a:srgbClr val="FFC715"/>
        </a:solidFill>
      </dgm:spPr>
      <dgm:t>
        <a:bodyPr/>
        <a:lstStyle/>
        <a:p>
          <a:pPr>
            <a:lnSpc>
              <a:spcPts val="1600"/>
            </a:lnSpc>
          </a:pPr>
          <a:r>
            <a:rPr lang="ru-RU" sz="1800" b="0" dirty="0" smtClean="0">
              <a:solidFill>
                <a:schemeClr val="tx1"/>
              </a:solidFill>
              <a:latin typeface="+mj-lt"/>
            </a:rPr>
            <a:t>вы научитесь быть наставником-организатором проектных команд</a:t>
          </a:r>
          <a:endParaRPr lang="ru-RU" sz="1800" b="0" dirty="0">
            <a:solidFill>
              <a:schemeClr val="tx1"/>
            </a:solidFill>
            <a:latin typeface="+mj-lt"/>
          </a:endParaRPr>
        </a:p>
      </dgm:t>
    </dgm:pt>
    <dgm:pt modelId="{F8FDA937-6E1B-4691-B810-A67B9ECAEA69}" type="parTrans" cxnId="{BD9697D0-3424-4CFE-BC99-B896F39962D4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9C689B7F-CAE8-4542-A131-16CF08AA0885}" type="sibTrans" cxnId="{BD9697D0-3424-4CFE-BC99-B896F39962D4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41B85A5-1C77-426C-B741-0AAC7BB55565}">
      <dgm:prSet phldrT="[Текст]" custT="1"/>
      <dgm:spPr>
        <a:solidFill>
          <a:srgbClr val="FFC715"/>
        </a:solidFill>
      </dgm:spPr>
      <dgm:t>
        <a:bodyPr/>
        <a:lstStyle/>
        <a:p>
          <a:pPr>
            <a:lnSpc>
              <a:spcPts val="1600"/>
            </a:lnSpc>
          </a:pPr>
          <a:r>
            <a:rPr lang="ru-RU" sz="1800" b="0" dirty="0" smtClean="0">
              <a:solidFill>
                <a:schemeClr val="tx1"/>
              </a:solidFill>
              <a:latin typeface="+mj-lt"/>
            </a:rPr>
            <a:t>мы поможем вам совершать осознанный подход к образованию</a:t>
          </a:r>
          <a:endParaRPr lang="ru-RU" sz="1800" b="0" dirty="0">
            <a:solidFill>
              <a:schemeClr val="tx1"/>
            </a:solidFill>
            <a:latin typeface="+mj-lt"/>
          </a:endParaRPr>
        </a:p>
      </dgm:t>
    </dgm:pt>
    <dgm:pt modelId="{10B09F47-2C06-45D9-8E3D-12398B7DE89C}" type="sibTrans" cxnId="{A6261C78-E130-472C-BF13-CDB4FCBB4797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56E7005-CD5D-4BCE-8255-D5FB2794634A}" type="parTrans" cxnId="{A6261C78-E130-472C-BF13-CDB4FCBB4797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73E6565-E2F9-48B3-84C9-15C2D6C87006}" type="pres">
      <dgm:prSet presAssocID="{00E96D8A-D257-44C8-B428-3DB97D374F5D}" presName="linearFlow" presStyleCnt="0">
        <dgm:presLayoutVars>
          <dgm:dir/>
          <dgm:resizeHandles val="exact"/>
        </dgm:presLayoutVars>
      </dgm:prSet>
      <dgm:spPr/>
    </dgm:pt>
    <dgm:pt modelId="{57248F69-089C-4347-8757-9B37FA0FF8A9}" type="pres">
      <dgm:prSet presAssocID="{C8FC162D-C3B5-4C00-8706-66357E53156F}" presName="comp" presStyleCnt="0"/>
      <dgm:spPr/>
    </dgm:pt>
    <dgm:pt modelId="{3A42ACA8-9CB4-49E9-A0EF-E8A950969695}" type="pres">
      <dgm:prSet presAssocID="{C8FC162D-C3B5-4C00-8706-66357E53156F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F0192-9F79-4460-81A4-F553082849C5}" type="pres">
      <dgm:prSet presAssocID="{C8FC162D-C3B5-4C00-8706-66357E53156F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F5E7F4-07DF-4A5F-9805-561301142AA6}" type="pres">
      <dgm:prSet presAssocID="{99AD3E32-6972-4A46-8AA2-5C48E0693089}" presName="sibTrans" presStyleCnt="0"/>
      <dgm:spPr/>
    </dgm:pt>
    <dgm:pt modelId="{A0AE83C9-F042-4186-8DC5-579A40656F6A}" type="pres">
      <dgm:prSet presAssocID="{741B85A5-1C77-426C-B741-0AAC7BB55565}" presName="comp" presStyleCnt="0"/>
      <dgm:spPr/>
    </dgm:pt>
    <dgm:pt modelId="{27FF4FCD-9BC4-49EB-9139-96D803E455BA}" type="pres">
      <dgm:prSet presAssocID="{741B85A5-1C77-426C-B741-0AAC7BB55565}" presName="rect2" presStyleLbl="node1" presStyleIdx="1" presStyleCnt="3" custLinFactNeighborX="-1255" custLinFactNeighborY="-6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1937D-B3A3-4905-9A4D-7C290FDD7802}" type="pres">
      <dgm:prSet presAssocID="{741B85A5-1C77-426C-B741-0AAC7BB55565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69FE2CE-4D7D-46D5-98B9-6CE722A11C29}" type="pres">
      <dgm:prSet presAssocID="{10B09F47-2C06-45D9-8E3D-12398B7DE89C}" presName="sibTrans" presStyleCnt="0"/>
      <dgm:spPr/>
    </dgm:pt>
    <dgm:pt modelId="{253933C8-96CB-43E2-B4EB-762693BD5BD1}" type="pres">
      <dgm:prSet presAssocID="{BE9BA786-116E-4B02-811C-FE40A5178BE0}" presName="comp" presStyleCnt="0"/>
      <dgm:spPr/>
    </dgm:pt>
    <dgm:pt modelId="{477476A6-15E5-4E58-8D28-BE4AB816D71F}" type="pres">
      <dgm:prSet presAssocID="{BE9BA786-116E-4B02-811C-FE40A5178BE0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5C1F9-FB74-4574-8645-DA372A97BDC4}" type="pres">
      <dgm:prSet presAssocID="{BE9BA786-116E-4B02-811C-FE40A5178BE0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6261C78-E130-472C-BF13-CDB4FCBB4797}" srcId="{00E96D8A-D257-44C8-B428-3DB97D374F5D}" destId="{741B85A5-1C77-426C-B741-0AAC7BB55565}" srcOrd="1" destOrd="0" parTransId="{E56E7005-CD5D-4BCE-8255-D5FB2794634A}" sibTransId="{10B09F47-2C06-45D9-8E3D-12398B7DE89C}"/>
    <dgm:cxn modelId="{EFF63591-AF49-4FDC-AC01-F140D9DEAFF6}" srcId="{00E96D8A-D257-44C8-B428-3DB97D374F5D}" destId="{C8FC162D-C3B5-4C00-8706-66357E53156F}" srcOrd="0" destOrd="0" parTransId="{36A28E39-FBC2-451D-8EFC-D8424BF1C118}" sibTransId="{99AD3E32-6972-4A46-8AA2-5C48E0693089}"/>
    <dgm:cxn modelId="{BEC35877-C911-4F94-9D93-34502CA6C912}" type="presOf" srcId="{00E96D8A-D257-44C8-B428-3DB97D374F5D}" destId="{173E6565-E2F9-48B3-84C9-15C2D6C87006}" srcOrd="0" destOrd="0" presId="urn:microsoft.com/office/officeart/2008/layout/AlternatingPictureBlocks"/>
    <dgm:cxn modelId="{BD9697D0-3424-4CFE-BC99-B896F39962D4}" srcId="{00E96D8A-D257-44C8-B428-3DB97D374F5D}" destId="{BE9BA786-116E-4B02-811C-FE40A5178BE0}" srcOrd="2" destOrd="0" parTransId="{F8FDA937-6E1B-4691-B810-A67B9ECAEA69}" sibTransId="{9C689B7F-CAE8-4542-A131-16CF08AA0885}"/>
    <dgm:cxn modelId="{21826032-5F95-4447-943E-1BCF9E3E75C4}" type="presOf" srcId="{BE9BA786-116E-4B02-811C-FE40A5178BE0}" destId="{477476A6-15E5-4E58-8D28-BE4AB816D71F}" srcOrd="0" destOrd="0" presId="urn:microsoft.com/office/officeart/2008/layout/AlternatingPictureBlocks"/>
    <dgm:cxn modelId="{87E31A2B-B68E-4CDE-818E-8329BCA6E323}" type="presOf" srcId="{741B85A5-1C77-426C-B741-0AAC7BB55565}" destId="{27FF4FCD-9BC4-49EB-9139-96D803E455BA}" srcOrd="0" destOrd="0" presId="urn:microsoft.com/office/officeart/2008/layout/AlternatingPictureBlocks"/>
    <dgm:cxn modelId="{C2D776C3-8110-46E2-9825-2A7F1B7CB68B}" type="presOf" srcId="{C8FC162D-C3B5-4C00-8706-66357E53156F}" destId="{3A42ACA8-9CB4-49E9-A0EF-E8A950969695}" srcOrd="0" destOrd="0" presId="urn:microsoft.com/office/officeart/2008/layout/AlternatingPictureBlocks"/>
    <dgm:cxn modelId="{FAEBD2A4-7F5A-46BA-81B5-A281097ACCCC}" type="presParOf" srcId="{173E6565-E2F9-48B3-84C9-15C2D6C87006}" destId="{57248F69-089C-4347-8757-9B37FA0FF8A9}" srcOrd="0" destOrd="0" presId="urn:microsoft.com/office/officeart/2008/layout/AlternatingPictureBlocks"/>
    <dgm:cxn modelId="{DF82FBDF-4742-470E-A1A3-9059D3122CE1}" type="presParOf" srcId="{57248F69-089C-4347-8757-9B37FA0FF8A9}" destId="{3A42ACA8-9CB4-49E9-A0EF-E8A950969695}" srcOrd="0" destOrd="0" presId="urn:microsoft.com/office/officeart/2008/layout/AlternatingPictureBlocks"/>
    <dgm:cxn modelId="{CC1456F5-1B03-4D19-91DF-D4CCE51EFB16}" type="presParOf" srcId="{57248F69-089C-4347-8757-9B37FA0FF8A9}" destId="{2B1F0192-9F79-4460-81A4-F553082849C5}" srcOrd="1" destOrd="0" presId="urn:microsoft.com/office/officeart/2008/layout/AlternatingPictureBlocks"/>
    <dgm:cxn modelId="{9AE63974-2F49-452B-A47F-FE3B8243922B}" type="presParOf" srcId="{173E6565-E2F9-48B3-84C9-15C2D6C87006}" destId="{F1F5E7F4-07DF-4A5F-9805-561301142AA6}" srcOrd="1" destOrd="0" presId="urn:microsoft.com/office/officeart/2008/layout/AlternatingPictureBlocks"/>
    <dgm:cxn modelId="{D568759E-9696-4C53-A94E-446916A6632A}" type="presParOf" srcId="{173E6565-E2F9-48B3-84C9-15C2D6C87006}" destId="{A0AE83C9-F042-4186-8DC5-579A40656F6A}" srcOrd="2" destOrd="0" presId="urn:microsoft.com/office/officeart/2008/layout/AlternatingPictureBlocks"/>
    <dgm:cxn modelId="{01D9EF90-0D5F-489F-895A-2EC8B7EB3274}" type="presParOf" srcId="{A0AE83C9-F042-4186-8DC5-579A40656F6A}" destId="{27FF4FCD-9BC4-49EB-9139-96D803E455BA}" srcOrd="0" destOrd="0" presId="urn:microsoft.com/office/officeart/2008/layout/AlternatingPictureBlocks"/>
    <dgm:cxn modelId="{46290EBC-145B-421F-8365-A036B4644211}" type="presParOf" srcId="{A0AE83C9-F042-4186-8DC5-579A40656F6A}" destId="{E451937D-B3A3-4905-9A4D-7C290FDD7802}" srcOrd="1" destOrd="0" presId="urn:microsoft.com/office/officeart/2008/layout/AlternatingPictureBlocks"/>
    <dgm:cxn modelId="{7BA194AD-DE11-41E6-AD56-8F8F9063E2E9}" type="presParOf" srcId="{173E6565-E2F9-48B3-84C9-15C2D6C87006}" destId="{569FE2CE-4D7D-46D5-98B9-6CE722A11C29}" srcOrd="3" destOrd="0" presId="urn:microsoft.com/office/officeart/2008/layout/AlternatingPictureBlocks"/>
    <dgm:cxn modelId="{70B236E0-D7DB-4DC2-BFE4-C8A2893BADFF}" type="presParOf" srcId="{173E6565-E2F9-48B3-84C9-15C2D6C87006}" destId="{253933C8-96CB-43E2-B4EB-762693BD5BD1}" srcOrd="4" destOrd="0" presId="urn:microsoft.com/office/officeart/2008/layout/AlternatingPictureBlocks"/>
    <dgm:cxn modelId="{9BE91A8E-95FB-47DD-B7E7-8315C4B18239}" type="presParOf" srcId="{253933C8-96CB-43E2-B4EB-762693BD5BD1}" destId="{477476A6-15E5-4E58-8D28-BE4AB816D71F}" srcOrd="0" destOrd="0" presId="urn:microsoft.com/office/officeart/2008/layout/AlternatingPictureBlocks"/>
    <dgm:cxn modelId="{947E8456-17EB-40F2-ABA1-A808548E6613}" type="presParOf" srcId="{253933C8-96CB-43E2-B4EB-762693BD5BD1}" destId="{FD15C1F9-FB74-4574-8645-DA372A97BDC4}" srcOrd="1" destOrd="0" presId="urn:microsoft.com/office/officeart/2008/layout/Alternating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C605D4-E8A8-4D8B-A4B9-6576A4A90AC2}" type="doc">
      <dgm:prSet loTypeId="urn:microsoft.com/office/officeart/2005/8/layout/hChevron3" loCatId="process" qsTypeId="urn:microsoft.com/office/officeart/2005/8/quickstyle/simple1" qsCatId="simple" csTypeId="urn:microsoft.com/office/officeart/2005/8/colors/accent6_3" csCatId="accent6" phldr="1"/>
      <dgm:spPr/>
    </dgm:pt>
    <dgm:pt modelId="{83301E44-76B1-4488-B227-58FF5A3A2717}">
      <dgm:prSet phldrT="[Текст]" custT="1"/>
      <dgm:spPr/>
      <dgm:t>
        <a:bodyPr/>
        <a:lstStyle/>
        <a:p>
          <a:pPr>
            <a:lnSpc>
              <a:spcPts val="1800"/>
            </a:lnSpc>
          </a:pPr>
          <a:r>
            <a:rPr lang="ru-RU" sz="1800" b="0" smtClean="0">
              <a:solidFill>
                <a:schemeClr val="tx1"/>
              </a:solidFill>
              <a:latin typeface="+mj-lt"/>
            </a:rPr>
            <a:t>кейсы</a:t>
          </a:r>
          <a:endParaRPr lang="ru-RU" sz="1800" b="0" dirty="0">
            <a:solidFill>
              <a:schemeClr val="tx1"/>
            </a:solidFill>
            <a:latin typeface="+mj-lt"/>
          </a:endParaRPr>
        </a:p>
      </dgm:t>
    </dgm:pt>
    <dgm:pt modelId="{CD01559B-DE93-479D-B92F-A6C74919E40E}" type="parTrans" cxnId="{5623EC1B-F0CF-4550-B51C-357C815EBFFD}">
      <dgm:prSet/>
      <dgm:spPr/>
      <dgm:t>
        <a:bodyPr/>
        <a:lstStyle/>
        <a:p>
          <a:pPr>
            <a:lnSpc>
              <a:spcPts val="1800"/>
            </a:lnSpc>
          </a:pPr>
          <a:endParaRPr lang="ru-RU" sz="1800" b="0">
            <a:solidFill>
              <a:schemeClr val="tx1"/>
            </a:solidFill>
            <a:latin typeface="+mj-lt"/>
          </a:endParaRPr>
        </a:p>
      </dgm:t>
    </dgm:pt>
    <dgm:pt modelId="{516FD23F-521B-4A2B-8616-32F21F253B8B}" type="sibTrans" cxnId="{5623EC1B-F0CF-4550-B51C-357C815EBFFD}">
      <dgm:prSet/>
      <dgm:spPr/>
      <dgm:t>
        <a:bodyPr/>
        <a:lstStyle/>
        <a:p>
          <a:pPr>
            <a:lnSpc>
              <a:spcPts val="1800"/>
            </a:lnSpc>
          </a:pPr>
          <a:endParaRPr lang="ru-RU" sz="1800" b="0">
            <a:solidFill>
              <a:schemeClr val="tx1"/>
            </a:solidFill>
            <a:latin typeface="+mj-lt"/>
          </a:endParaRPr>
        </a:p>
      </dgm:t>
    </dgm:pt>
    <dgm:pt modelId="{952C7912-C6B7-4098-9168-3D6459C014E0}">
      <dgm:prSet phldrT="[Текст]" custT="1"/>
      <dgm:spPr/>
      <dgm:t>
        <a:bodyPr/>
        <a:lstStyle/>
        <a:p>
          <a:pPr>
            <a:lnSpc>
              <a:spcPts val="1800"/>
            </a:lnSpc>
          </a:pPr>
          <a:r>
            <a:rPr lang="ru-RU" sz="1800" b="0" smtClean="0">
              <a:solidFill>
                <a:schemeClr val="tx1"/>
              </a:solidFill>
              <a:latin typeface="+mj-lt"/>
            </a:rPr>
            <a:t>проекты</a:t>
          </a:r>
          <a:endParaRPr lang="ru-RU" sz="1800" b="0" dirty="0">
            <a:solidFill>
              <a:schemeClr val="tx1"/>
            </a:solidFill>
            <a:latin typeface="+mj-lt"/>
          </a:endParaRPr>
        </a:p>
      </dgm:t>
    </dgm:pt>
    <dgm:pt modelId="{EDAD08AB-ED7D-48E8-962D-09727083AEF0}" type="parTrans" cxnId="{5FC29BB5-BC29-4DD9-9A5A-026EF5298123}">
      <dgm:prSet/>
      <dgm:spPr/>
      <dgm:t>
        <a:bodyPr/>
        <a:lstStyle/>
        <a:p>
          <a:pPr>
            <a:lnSpc>
              <a:spcPts val="1800"/>
            </a:lnSpc>
          </a:pPr>
          <a:endParaRPr lang="ru-RU" sz="1800" b="0">
            <a:solidFill>
              <a:schemeClr val="tx1"/>
            </a:solidFill>
            <a:latin typeface="+mj-lt"/>
          </a:endParaRPr>
        </a:p>
      </dgm:t>
    </dgm:pt>
    <dgm:pt modelId="{44ECDF32-6070-4C45-A43C-199890055A06}" type="sibTrans" cxnId="{5FC29BB5-BC29-4DD9-9A5A-026EF5298123}">
      <dgm:prSet/>
      <dgm:spPr/>
      <dgm:t>
        <a:bodyPr/>
        <a:lstStyle/>
        <a:p>
          <a:pPr>
            <a:lnSpc>
              <a:spcPts val="1800"/>
            </a:lnSpc>
          </a:pPr>
          <a:endParaRPr lang="ru-RU" sz="1800" b="0">
            <a:solidFill>
              <a:schemeClr val="tx1"/>
            </a:solidFill>
            <a:latin typeface="+mj-lt"/>
          </a:endParaRPr>
        </a:p>
      </dgm:t>
    </dgm:pt>
    <dgm:pt modelId="{1BBA42F4-CA0C-42E0-AC63-E372AEA45A80}">
      <dgm:prSet phldrT="[Текст]" custT="1"/>
      <dgm:spPr/>
      <dgm:t>
        <a:bodyPr/>
        <a:lstStyle/>
        <a:p>
          <a:pPr>
            <a:lnSpc>
              <a:spcPts val="1800"/>
            </a:lnSpc>
          </a:pPr>
          <a:r>
            <a:rPr lang="ru-RU" sz="1800" b="0" dirty="0" smtClean="0">
              <a:solidFill>
                <a:schemeClr val="tx1"/>
              </a:solidFill>
              <a:latin typeface="+mj-lt"/>
            </a:rPr>
            <a:t>Продукты для рынка Национальной технологической инициативы </a:t>
          </a:r>
          <a:endParaRPr lang="ru-RU" sz="1800" b="0" dirty="0">
            <a:solidFill>
              <a:schemeClr val="tx1"/>
            </a:solidFill>
            <a:latin typeface="+mj-lt"/>
          </a:endParaRPr>
        </a:p>
      </dgm:t>
    </dgm:pt>
    <dgm:pt modelId="{2C664D8D-C9A7-4DEA-B0C2-FE218D20A362}" type="parTrans" cxnId="{48AE1D5C-EE68-4708-AFCB-6ED3F4D834BC}">
      <dgm:prSet/>
      <dgm:spPr/>
      <dgm:t>
        <a:bodyPr/>
        <a:lstStyle/>
        <a:p>
          <a:pPr>
            <a:lnSpc>
              <a:spcPts val="1800"/>
            </a:lnSpc>
          </a:pPr>
          <a:endParaRPr lang="ru-RU" sz="1800" b="0">
            <a:solidFill>
              <a:schemeClr val="tx1"/>
            </a:solidFill>
            <a:latin typeface="+mj-lt"/>
          </a:endParaRPr>
        </a:p>
      </dgm:t>
    </dgm:pt>
    <dgm:pt modelId="{CA3D7A06-20FF-4DB7-88E4-B1FA5EA24B89}" type="sibTrans" cxnId="{48AE1D5C-EE68-4708-AFCB-6ED3F4D834BC}">
      <dgm:prSet/>
      <dgm:spPr/>
      <dgm:t>
        <a:bodyPr/>
        <a:lstStyle/>
        <a:p>
          <a:pPr>
            <a:lnSpc>
              <a:spcPts val="1800"/>
            </a:lnSpc>
          </a:pPr>
          <a:endParaRPr lang="ru-RU" sz="1800" b="0">
            <a:solidFill>
              <a:schemeClr val="tx1"/>
            </a:solidFill>
            <a:latin typeface="+mj-lt"/>
          </a:endParaRPr>
        </a:p>
      </dgm:t>
    </dgm:pt>
    <dgm:pt modelId="{6723F35E-B1ED-46BC-AA2A-21254BF2AF41}">
      <dgm:prSet custT="1"/>
      <dgm:spPr/>
      <dgm:t>
        <a:bodyPr/>
        <a:lstStyle/>
        <a:p>
          <a:pPr>
            <a:lnSpc>
              <a:spcPts val="1800"/>
            </a:lnSpc>
          </a:pPr>
          <a:r>
            <a:rPr lang="ru-RU" sz="1800" b="0" dirty="0" smtClean="0">
              <a:solidFill>
                <a:schemeClr val="tx1"/>
              </a:solidFill>
              <a:latin typeface="+mj-lt"/>
            </a:rPr>
            <a:t>Профили Национальной технологической инициативы </a:t>
          </a:r>
          <a:endParaRPr lang="ru-RU" sz="1800" b="0" dirty="0">
            <a:solidFill>
              <a:schemeClr val="tx1"/>
            </a:solidFill>
            <a:latin typeface="+mj-lt"/>
          </a:endParaRPr>
        </a:p>
      </dgm:t>
    </dgm:pt>
    <dgm:pt modelId="{6EA7F0B6-F7AD-4344-8B89-40F6985AB302}" type="sibTrans" cxnId="{1319E91B-C714-4773-B994-8EC871F8C421}">
      <dgm:prSet/>
      <dgm:spPr/>
      <dgm:t>
        <a:bodyPr/>
        <a:lstStyle/>
        <a:p>
          <a:pPr>
            <a:lnSpc>
              <a:spcPts val="1800"/>
            </a:lnSpc>
          </a:pPr>
          <a:endParaRPr lang="ru-RU" sz="1800" b="0">
            <a:solidFill>
              <a:schemeClr val="tx1"/>
            </a:solidFill>
            <a:latin typeface="+mj-lt"/>
          </a:endParaRPr>
        </a:p>
      </dgm:t>
    </dgm:pt>
    <dgm:pt modelId="{A162680A-63A8-4957-9F4A-DF4CA7D018BD}" type="parTrans" cxnId="{1319E91B-C714-4773-B994-8EC871F8C421}">
      <dgm:prSet/>
      <dgm:spPr/>
      <dgm:t>
        <a:bodyPr/>
        <a:lstStyle/>
        <a:p>
          <a:pPr>
            <a:lnSpc>
              <a:spcPts val="1800"/>
            </a:lnSpc>
          </a:pPr>
          <a:endParaRPr lang="ru-RU" sz="1800" b="0">
            <a:solidFill>
              <a:schemeClr val="tx1"/>
            </a:solidFill>
            <a:latin typeface="+mj-lt"/>
          </a:endParaRPr>
        </a:p>
      </dgm:t>
    </dgm:pt>
    <dgm:pt modelId="{3D7E2BD9-F30F-45F0-B893-01205A100D10}" type="pres">
      <dgm:prSet presAssocID="{CEC605D4-E8A8-4D8B-A4B9-6576A4A90AC2}" presName="Name0" presStyleCnt="0">
        <dgm:presLayoutVars>
          <dgm:dir/>
          <dgm:resizeHandles val="exact"/>
        </dgm:presLayoutVars>
      </dgm:prSet>
      <dgm:spPr/>
    </dgm:pt>
    <dgm:pt modelId="{5681F84F-A559-496E-B2F1-7FCAA6EEE9CA}" type="pres">
      <dgm:prSet presAssocID="{6723F35E-B1ED-46BC-AA2A-21254BF2AF41}" presName="parTxOnly" presStyleLbl="node1" presStyleIdx="0" presStyleCnt="4" custScaleX="106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5D20A-57C7-4D81-9B23-EF765CF8F50C}" type="pres">
      <dgm:prSet presAssocID="{6EA7F0B6-F7AD-4344-8B89-40F6985AB302}" presName="parSpace" presStyleCnt="0"/>
      <dgm:spPr/>
    </dgm:pt>
    <dgm:pt modelId="{E35DD53C-11FD-4BB0-BF8F-F7833FCB6904}" type="pres">
      <dgm:prSet presAssocID="{83301E44-76B1-4488-B227-58FF5A3A2717}" presName="parTxOnly" presStyleLbl="node1" presStyleIdx="1" presStyleCnt="4" custScaleX="62765" custLinFactNeighborX="9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23D75-E0B1-4D0C-B8F6-1F27744F95E6}" type="pres">
      <dgm:prSet presAssocID="{516FD23F-521B-4A2B-8616-32F21F253B8B}" presName="parSpace" presStyleCnt="0"/>
      <dgm:spPr/>
    </dgm:pt>
    <dgm:pt modelId="{EC06ED1B-B45E-422C-868E-B605D396BB24}" type="pres">
      <dgm:prSet presAssocID="{952C7912-C6B7-4098-9168-3D6459C014E0}" presName="parTxOnly" presStyleLbl="node1" presStyleIdx="2" presStyleCnt="4" custScaleX="72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5651C-ECBE-4E85-8D47-49B7F0F052D2}" type="pres">
      <dgm:prSet presAssocID="{44ECDF32-6070-4C45-A43C-199890055A06}" presName="parSpace" presStyleCnt="0"/>
      <dgm:spPr/>
    </dgm:pt>
    <dgm:pt modelId="{43E9CBC4-631E-4C4E-A1BB-EABF30DFFB40}" type="pres">
      <dgm:prSet presAssocID="{1BBA42F4-CA0C-42E0-AC63-E372AEA45A80}" presName="parTxOnly" presStyleLbl="node1" presStyleIdx="3" presStyleCnt="4" custLinFactNeighborX="13101" custLinFactNeighborY="6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8F8125-25DF-46D0-87A2-7B4A4EC716EB}" type="presOf" srcId="{CEC605D4-E8A8-4D8B-A4B9-6576A4A90AC2}" destId="{3D7E2BD9-F30F-45F0-B893-01205A100D10}" srcOrd="0" destOrd="0" presId="urn:microsoft.com/office/officeart/2005/8/layout/hChevron3"/>
    <dgm:cxn modelId="{E12DCD10-A2CB-480B-9794-077176F0D6F2}" type="presOf" srcId="{952C7912-C6B7-4098-9168-3D6459C014E0}" destId="{EC06ED1B-B45E-422C-868E-B605D396BB24}" srcOrd="0" destOrd="0" presId="urn:microsoft.com/office/officeart/2005/8/layout/hChevron3"/>
    <dgm:cxn modelId="{5FC29BB5-BC29-4DD9-9A5A-026EF5298123}" srcId="{CEC605D4-E8A8-4D8B-A4B9-6576A4A90AC2}" destId="{952C7912-C6B7-4098-9168-3D6459C014E0}" srcOrd="2" destOrd="0" parTransId="{EDAD08AB-ED7D-48E8-962D-09727083AEF0}" sibTransId="{44ECDF32-6070-4C45-A43C-199890055A06}"/>
    <dgm:cxn modelId="{1319E91B-C714-4773-B994-8EC871F8C421}" srcId="{CEC605D4-E8A8-4D8B-A4B9-6576A4A90AC2}" destId="{6723F35E-B1ED-46BC-AA2A-21254BF2AF41}" srcOrd="0" destOrd="0" parTransId="{A162680A-63A8-4957-9F4A-DF4CA7D018BD}" sibTransId="{6EA7F0B6-F7AD-4344-8B89-40F6985AB302}"/>
    <dgm:cxn modelId="{5623EC1B-F0CF-4550-B51C-357C815EBFFD}" srcId="{CEC605D4-E8A8-4D8B-A4B9-6576A4A90AC2}" destId="{83301E44-76B1-4488-B227-58FF5A3A2717}" srcOrd="1" destOrd="0" parTransId="{CD01559B-DE93-479D-B92F-A6C74919E40E}" sibTransId="{516FD23F-521B-4A2B-8616-32F21F253B8B}"/>
    <dgm:cxn modelId="{EF5EA975-D672-42B4-A644-7CADD5F9A797}" type="presOf" srcId="{6723F35E-B1ED-46BC-AA2A-21254BF2AF41}" destId="{5681F84F-A559-496E-B2F1-7FCAA6EEE9CA}" srcOrd="0" destOrd="0" presId="urn:microsoft.com/office/officeart/2005/8/layout/hChevron3"/>
    <dgm:cxn modelId="{89A099C3-F8D9-4C0E-8AAF-386348F2814F}" type="presOf" srcId="{83301E44-76B1-4488-B227-58FF5A3A2717}" destId="{E35DD53C-11FD-4BB0-BF8F-F7833FCB6904}" srcOrd="0" destOrd="0" presId="urn:microsoft.com/office/officeart/2005/8/layout/hChevron3"/>
    <dgm:cxn modelId="{48AE1D5C-EE68-4708-AFCB-6ED3F4D834BC}" srcId="{CEC605D4-E8A8-4D8B-A4B9-6576A4A90AC2}" destId="{1BBA42F4-CA0C-42E0-AC63-E372AEA45A80}" srcOrd="3" destOrd="0" parTransId="{2C664D8D-C9A7-4DEA-B0C2-FE218D20A362}" sibTransId="{CA3D7A06-20FF-4DB7-88E4-B1FA5EA24B89}"/>
    <dgm:cxn modelId="{BFE2A984-5A08-4AF5-ADDA-473575244ADE}" type="presOf" srcId="{1BBA42F4-CA0C-42E0-AC63-E372AEA45A80}" destId="{43E9CBC4-631E-4C4E-A1BB-EABF30DFFB40}" srcOrd="0" destOrd="0" presId="urn:microsoft.com/office/officeart/2005/8/layout/hChevron3"/>
    <dgm:cxn modelId="{D0DDFA39-CC11-445E-B5FF-3450589A6180}" type="presParOf" srcId="{3D7E2BD9-F30F-45F0-B893-01205A100D10}" destId="{5681F84F-A559-496E-B2F1-7FCAA6EEE9CA}" srcOrd="0" destOrd="0" presId="urn:microsoft.com/office/officeart/2005/8/layout/hChevron3"/>
    <dgm:cxn modelId="{931A7BF9-0589-4C01-8081-6D6343F58F67}" type="presParOf" srcId="{3D7E2BD9-F30F-45F0-B893-01205A100D10}" destId="{5865D20A-57C7-4D81-9B23-EF765CF8F50C}" srcOrd="1" destOrd="0" presId="urn:microsoft.com/office/officeart/2005/8/layout/hChevron3"/>
    <dgm:cxn modelId="{598A2D6A-F605-4723-AD92-B8219158E08B}" type="presParOf" srcId="{3D7E2BD9-F30F-45F0-B893-01205A100D10}" destId="{E35DD53C-11FD-4BB0-BF8F-F7833FCB6904}" srcOrd="2" destOrd="0" presId="urn:microsoft.com/office/officeart/2005/8/layout/hChevron3"/>
    <dgm:cxn modelId="{BC1E44EF-EA24-4DDE-83A8-E8AF8FD65B8F}" type="presParOf" srcId="{3D7E2BD9-F30F-45F0-B893-01205A100D10}" destId="{E0223D75-E0B1-4D0C-B8F6-1F27744F95E6}" srcOrd="3" destOrd="0" presId="urn:microsoft.com/office/officeart/2005/8/layout/hChevron3"/>
    <dgm:cxn modelId="{72AADBAA-3BB6-4639-A979-2C86052F26FA}" type="presParOf" srcId="{3D7E2BD9-F30F-45F0-B893-01205A100D10}" destId="{EC06ED1B-B45E-422C-868E-B605D396BB24}" srcOrd="4" destOrd="0" presId="urn:microsoft.com/office/officeart/2005/8/layout/hChevron3"/>
    <dgm:cxn modelId="{DC74BAFB-EA76-4577-813F-19053EBCF4FA}" type="presParOf" srcId="{3D7E2BD9-F30F-45F0-B893-01205A100D10}" destId="{BA15651C-ECBE-4E85-8D47-49B7F0F052D2}" srcOrd="5" destOrd="0" presId="urn:microsoft.com/office/officeart/2005/8/layout/hChevron3"/>
    <dgm:cxn modelId="{1217C229-4FA5-43D7-BBF0-3276F4735971}" type="presParOf" srcId="{3D7E2BD9-F30F-45F0-B893-01205A100D10}" destId="{43E9CBC4-631E-4C4E-A1BB-EABF30DFFB40}" srcOrd="6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5E726A-B217-43B5-A9AC-0D4178112087}" type="doc">
      <dgm:prSet loTypeId="urn:microsoft.com/office/officeart/2005/8/layout/radial4" loCatId="relationship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86B109C-2E8E-4687-84E4-38CBA64CB32A}">
      <dgm:prSet phldrT="[Текст]" custT="1"/>
      <dgm:spPr/>
      <dgm:t>
        <a:bodyPr/>
        <a:lstStyle/>
        <a:p>
          <a:pPr algn="ctr">
            <a:lnSpc>
              <a:spcPts val="1600"/>
            </a:lnSpc>
          </a:pPr>
          <a:r>
            <a:rPr lang="ru-RU" sz="1600" dirty="0" smtClean="0">
              <a:latin typeface="+mj-lt"/>
              <a:cs typeface="Times New Roman" pitchFamily="18" charset="0"/>
            </a:rPr>
            <a:t>Дополнительные профессиональные программы для педагогов </a:t>
          </a:r>
        </a:p>
        <a:p>
          <a:pPr algn="ctr">
            <a:lnSpc>
              <a:spcPts val="1600"/>
            </a:lnSpc>
          </a:pPr>
          <a:r>
            <a:rPr lang="ru-RU" sz="1600" dirty="0" smtClean="0">
              <a:latin typeface="+mj-lt"/>
              <a:cs typeface="Times New Roman" pitchFamily="18" charset="0"/>
            </a:rPr>
            <a:t>«Педагог и компетенции 21 века»</a:t>
          </a:r>
          <a:endParaRPr lang="ru-RU" sz="1600" dirty="0">
            <a:latin typeface="+mj-lt"/>
            <a:cs typeface="Times New Roman" pitchFamily="18" charset="0"/>
          </a:endParaRPr>
        </a:p>
      </dgm:t>
    </dgm:pt>
    <dgm:pt modelId="{CD067820-2355-4CFD-83FF-4A5822D8206F}" type="parTrans" cxnId="{D3707F21-F419-412F-82BB-16E8D2C1B072}">
      <dgm:prSet/>
      <dgm:spPr/>
      <dgm:t>
        <a:bodyPr/>
        <a:lstStyle/>
        <a:p>
          <a:pPr algn="ctr">
            <a:lnSpc>
              <a:spcPts val="1600"/>
            </a:lnSpc>
          </a:pPr>
          <a:endParaRPr lang="ru-RU" sz="1600">
            <a:latin typeface="+mj-lt"/>
          </a:endParaRPr>
        </a:p>
      </dgm:t>
    </dgm:pt>
    <dgm:pt modelId="{3E3AB1C2-5C03-455E-BE15-5884B0555249}" type="sibTrans" cxnId="{D3707F21-F419-412F-82BB-16E8D2C1B072}">
      <dgm:prSet/>
      <dgm:spPr/>
      <dgm:t>
        <a:bodyPr/>
        <a:lstStyle/>
        <a:p>
          <a:pPr algn="ctr">
            <a:lnSpc>
              <a:spcPts val="1600"/>
            </a:lnSpc>
          </a:pPr>
          <a:endParaRPr lang="ru-RU" sz="1600">
            <a:latin typeface="+mj-lt"/>
          </a:endParaRPr>
        </a:p>
      </dgm:t>
    </dgm:pt>
    <dgm:pt modelId="{CA84E731-581E-4081-A766-424ADE0C60C3}">
      <dgm:prSet phldrT="[Текст]" custT="1"/>
      <dgm:spPr/>
      <dgm:t>
        <a:bodyPr/>
        <a:lstStyle/>
        <a:p>
          <a:pPr algn="ctr">
            <a:lnSpc>
              <a:spcPts val="1600"/>
            </a:lnSpc>
            <a:spcAft>
              <a:spcPts val="0"/>
            </a:spcAft>
          </a:pPr>
          <a:r>
            <a:rPr lang="ru-RU" sz="1600" dirty="0" smtClean="0">
              <a:latin typeface="+mj-lt"/>
              <a:cs typeface="Times New Roman" pitchFamily="18" charset="0"/>
            </a:rPr>
            <a:t>Возможности </a:t>
          </a:r>
          <a:r>
            <a:rPr lang="ru-RU" sz="1600" dirty="0">
              <a:latin typeface="+mj-lt"/>
              <a:cs typeface="Times New Roman" pitchFamily="18" charset="0"/>
            </a:rPr>
            <a:t>реализации потенциала дополнительного образования детей в условиях введения ФГОС</a:t>
          </a:r>
        </a:p>
      </dgm:t>
    </dgm:pt>
    <dgm:pt modelId="{B44817B3-EA35-4C3E-B7F6-AA9C5BFB3FDD}" type="parTrans" cxnId="{6B1488B4-9027-4106-9B05-FACF8EB5D918}">
      <dgm:prSet/>
      <dgm:spPr>
        <a:solidFill>
          <a:schemeClr val="accent2"/>
        </a:solidFill>
      </dgm:spPr>
      <dgm:t>
        <a:bodyPr/>
        <a:lstStyle/>
        <a:p>
          <a:pPr algn="ctr">
            <a:lnSpc>
              <a:spcPts val="1600"/>
            </a:lnSpc>
          </a:pPr>
          <a:endParaRPr lang="ru-RU" sz="1600">
            <a:latin typeface="+mj-lt"/>
          </a:endParaRPr>
        </a:p>
      </dgm:t>
    </dgm:pt>
    <dgm:pt modelId="{E1F54D3C-C42E-44F9-B008-4AA6A1294958}" type="sibTrans" cxnId="{6B1488B4-9027-4106-9B05-FACF8EB5D918}">
      <dgm:prSet/>
      <dgm:spPr/>
      <dgm:t>
        <a:bodyPr/>
        <a:lstStyle/>
        <a:p>
          <a:pPr algn="ctr">
            <a:lnSpc>
              <a:spcPts val="1600"/>
            </a:lnSpc>
          </a:pPr>
          <a:endParaRPr lang="ru-RU" sz="1600">
            <a:latin typeface="+mj-lt"/>
          </a:endParaRPr>
        </a:p>
      </dgm:t>
    </dgm:pt>
    <dgm:pt modelId="{E7CE372E-F398-4077-A773-505B3BC0C8ED}">
      <dgm:prSet phldrT="[Текст]" custT="1"/>
      <dgm:spPr/>
      <dgm:t>
        <a:bodyPr/>
        <a:lstStyle/>
        <a:p>
          <a:pPr algn="ctr">
            <a:lnSpc>
              <a:spcPts val="1600"/>
            </a:lnSpc>
          </a:pPr>
          <a:r>
            <a:rPr lang="ru-RU" sz="1600" dirty="0" smtClean="0">
              <a:latin typeface="+mj-lt"/>
              <a:cs typeface="Times New Roman" pitchFamily="18" charset="0"/>
            </a:rPr>
            <a:t>Сопровождение детей </a:t>
          </a:r>
          <a:r>
            <a:rPr lang="ru-RU" sz="1600" dirty="0">
              <a:latin typeface="+mj-lt"/>
              <a:cs typeface="Times New Roman" pitchFamily="18" charset="0"/>
            </a:rPr>
            <a:t>и </a:t>
          </a:r>
          <a:r>
            <a:rPr lang="ru-RU" sz="1600" dirty="0" smtClean="0">
              <a:latin typeface="+mj-lt"/>
              <a:cs typeface="Times New Roman" pitchFamily="18" charset="0"/>
            </a:rPr>
            <a:t>молодежи </a:t>
          </a:r>
          <a:r>
            <a:rPr lang="ru-RU" sz="1600" dirty="0">
              <a:latin typeface="+mj-lt"/>
              <a:cs typeface="Times New Roman" pitchFamily="18" charset="0"/>
            </a:rPr>
            <a:t>в </a:t>
          </a:r>
          <a:r>
            <a:rPr lang="ru-RU" sz="1600" dirty="0" smtClean="0">
              <a:latin typeface="+mj-lt"/>
              <a:cs typeface="Times New Roman" pitchFamily="18" charset="0"/>
            </a:rPr>
            <a:t>современной технологичной образовательной </a:t>
          </a:r>
          <a:r>
            <a:rPr lang="ru-RU" sz="1600" dirty="0">
              <a:latin typeface="+mj-lt"/>
              <a:cs typeface="Times New Roman" pitchFamily="18" charset="0"/>
            </a:rPr>
            <a:t>среде</a:t>
          </a:r>
        </a:p>
      </dgm:t>
    </dgm:pt>
    <dgm:pt modelId="{9405D75C-D186-4B7A-AFED-84A8A9C0CF38}" type="parTrans" cxnId="{DDBF3215-F2BF-45EF-BB3D-619D1364D754}">
      <dgm:prSet/>
      <dgm:spPr>
        <a:solidFill>
          <a:schemeClr val="accent2"/>
        </a:solidFill>
      </dgm:spPr>
      <dgm:t>
        <a:bodyPr/>
        <a:lstStyle/>
        <a:p>
          <a:pPr algn="ctr">
            <a:lnSpc>
              <a:spcPts val="1600"/>
            </a:lnSpc>
          </a:pPr>
          <a:endParaRPr lang="ru-RU" sz="1600">
            <a:latin typeface="+mj-lt"/>
          </a:endParaRPr>
        </a:p>
      </dgm:t>
    </dgm:pt>
    <dgm:pt modelId="{897FC6F7-E4F2-4FBC-B8DE-5EA49516D2D6}" type="sibTrans" cxnId="{DDBF3215-F2BF-45EF-BB3D-619D1364D754}">
      <dgm:prSet/>
      <dgm:spPr/>
      <dgm:t>
        <a:bodyPr/>
        <a:lstStyle/>
        <a:p>
          <a:pPr algn="ctr">
            <a:lnSpc>
              <a:spcPts val="1600"/>
            </a:lnSpc>
          </a:pPr>
          <a:endParaRPr lang="ru-RU" sz="1600">
            <a:latin typeface="+mj-lt"/>
          </a:endParaRPr>
        </a:p>
      </dgm:t>
    </dgm:pt>
    <dgm:pt modelId="{382A297E-C52A-4EEC-9702-B3DA04102B2C}">
      <dgm:prSet phldrT="[Текст]" custT="1"/>
      <dgm:spPr/>
      <dgm:t>
        <a:bodyPr/>
        <a:lstStyle/>
        <a:p>
          <a:pPr algn="ctr">
            <a:lnSpc>
              <a:spcPts val="1600"/>
            </a:lnSpc>
          </a:pPr>
          <a:r>
            <a:rPr lang="ru-RU" sz="1600" dirty="0" smtClean="0">
              <a:latin typeface="+mj-lt"/>
              <a:cs typeface="Times New Roman" pitchFamily="18" charset="0"/>
            </a:rPr>
            <a:t>Технологии построения </a:t>
          </a:r>
          <a:r>
            <a:rPr lang="ru-RU" sz="1600" dirty="0">
              <a:latin typeface="+mj-lt"/>
              <a:cs typeface="Times New Roman" pitchFamily="18" charset="0"/>
            </a:rPr>
            <a:t>«индивидуального образовательного маршрута» </a:t>
          </a:r>
          <a:r>
            <a:rPr lang="ru-RU" sz="1600" dirty="0" smtClean="0">
              <a:latin typeface="+mj-lt"/>
              <a:cs typeface="Times New Roman" pitchFamily="18" charset="0"/>
            </a:rPr>
            <a:t>для развития детей </a:t>
          </a:r>
          <a:r>
            <a:rPr lang="ru-RU" sz="1600" dirty="0">
              <a:latin typeface="+mj-lt"/>
              <a:cs typeface="Times New Roman" pitchFamily="18" charset="0"/>
            </a:rPr>
            <a:t>и </a:t>
          </a:r>
          <a:r>
            <a:rPr lang="ru-RU" sz="1600" dirty="0" smtClean="0">
              <a:latin typeface="+mj-lt"/>
              <a:cs typeface="Times New Roman" pitchFamily="18" charset="0"/>
            </a:rPr>
            <a:t>молодежи</a:t>
          </a:r>
          <a:endParaRPr lang="ru-RU" sz="1600" dirty="0">
            <a:latin typeface="+mj-lt"/>
            <a:cs typeface="Times New Roman" pitchFamily="18" charset="0"/>
          </a:endParaRPr>
        </a:p>
      </dgm:t>
    </dgm:pt>
    <dgm:pt modelId="{070D38FA-1F0A-4597-8656-F83052326AA6}" type="parTrans" cxnId="{0C0B9C71-4FB7-4C4C-A760-09B23AAF339F}">
      <dgm:prSet/>
      <dgm:spPr>
        <a:solidFill>
          <a:schemeClr val="accent2"/>
        </a:solidFill>
      </dgm:spPr>
      <dgm:t>
        <a:bodyPr/>
        <a:lstStyle/>
        <a:p>
          <a:pPr algn="ctr">
            <a:lnSpc>
              <a:spcPts val="1600"/>
            </a:lnSpc>
          </a:pPr>
          <a:endParaRPr lang="ru-RU" sz="1600">
            <a:latin typeface="+mj-lt"/>
          </a:endParaRPr>
        </a:p>
      </dgm:t>
    </dgm:pt>
    <dgm:pt modelId="{EB38953E-577A-4538-A22E-F95F526250CC}" type="sibTrans" cxnId="{0C0B9C71-4FB7-4C4C-A760-09B23AAF339F}">
      <dgm:prSet/>
      <dgm:spPr/>
      <dgm:t>
        <a:bodyPr/>
        <a:lstStyle/>
        <a:p>
          <a:pPr algn="ctr">
            <a:lnSpc>
              <a:spcPts val="1600"/>
            </a:lnSpc>
          </a:pPr>
          <a:endParaRPr lang="ru-RU" sz="1600">
            <a:latin typeface="+mj-lt"/>
          </a:endParaRPr>
        </a:p>
      </dgm:t>
    </dgm:pt>
    <dgm:pt modelId="{D001A2AC-3EB6-4F37-8D4E-B932A5A74171}">
      <dgm:prSet custT="1"/>
      <dgm:spPr/>
      <dgm:t>
        <a:bodyPr/>
        <a:lstStyle/>
        <a:p>
          <a:pPr>
            <a:lnSpc>
              <a:spcPts val="1600"/>
            </a:lnSpc>
          </a:pPr>
          <a:r>
            <a:rPr lang="ru-RU" sz="1600" dirty="0" smtClean="0">
              <a:latin typeface="+mj-lt"/>
              <a:cs typeface="Times New Roman" pitchFamily="18" charset="0"/>
            </a:rPr>
            <a:t>Практики сопровождения детей </a:t>
          </a:r>
          <a:r>
            <a:rPr lang="ru-RU" sz="1600" dirty="0">
              <a:latin typeface="+mj-lt"/>
              <a:cs typeface="Times New Roman" pitchFamily="18" charset="0"/>
            </a:rPr>
            <a:t>и </a:t>
          </a:r>
          <a:r>
            <a:rPr lang="ru-RU" sz="1600" dirty="0" smtClean="0">
              <a:latin typeface="+mj-lt"/>
              <a:cs typeface="Times New Roman" pitchFamily="18" charset="0"/>
            </a:rPr>
            <a:t>молодежи </a:t>
          </a:r>
          <a:r>
            <a:rPr lang="ru-RU" sz="1600" dirty="0">
              <a:latin typeface="+mj-lt"/>
              <a:cs typeface="Times New Roman" pitchFamily="18" charset="0"/>
            </a:rPr>
            <a:t>в разных учебных дисциплинах</a:t>
          </a:r>
        </a:p>
      </dgm:t>
    </dgm:pt>
    <dgm:pt modelId="{7CE954C4-346B-4CEC-89F5-4EC39537C743}" type="parTrans" cxnId="{4960786D-5155-47E6-9D76-BD4B08C23BC0}">
      <dgm:prSet/>
      <dgm:spPr>
        <a:solidFill>
          <a:schemeClr val="accent2"/>
        </a:solidFill>
      </dgm:spPr>
      <dgm:t>
        <a:bodyPr/>
        <a:lstStyle/>
        <a:p>
          <a:pPr>
            <a:lnSpc>
              <a:spcPts val="1600"/>
            </a:lnSpc>
          </a:pPr>
          <a:endParaRPr lang="ru-RU" sz="1600">
            <a:latin typeface="+mj-lt"/>
          </a:endParaRPr>
        </a:p>
      </dgm:t>
    </dgm:pt>
    <dgm:pt modelId="{17E2DB4D-8C10-4E1E-94C0-7DAF45C1E304}" type="sibTrans" cxnId="{4960786D-5155-47E6-9D76-BD4B08C23BC0}">
      <dgm:prSet/>
      <dgm:spPr/>
      <dgm:t>
        <a:bodyPr/>
        <a:lstStyle/>
        <a:p>
          <a:pPr>
            <a:lnSpc>
              <a:spcPts val="1600"/>
            </a:lnSpc>
          </a:pPr>
          <a:endParaRPr lang="ru-RU" sz="1600">
            <a:latin typeface="+mj-lt"/>
          </a:endParaRPr>
        </a:p>
      </dgm:t>
    </dgm:pt>
    <dgm:pt modelId="{03AE2780-4C42-40C3-8FF7-A6D81C11B4A1}">
      <dgm:prSet custT="1"/>
      <dgm:spPr/>
      <dgm:t>
        <a:bodyPr/>
        <a:lstStyle/>
        <a:p>
          <a:pPr>
            <a:lnSpc>
              <a:spcPts val="1600"/>
            </a:lnSpc>
          </a:pPr>
          <a:r>
            <a:rPr lang="ru-RU" sz="1600" dirty="0" smtClean="0">
              <a:latin typeface="+mj-lt"/>
              <a:cs typeface="Times New Roman" pitchFamily="18" charset="0"/>
            </a:rPr>
            <a:t>Основы </a:t>
          </a:r>
          <a:r>
            <a:rPr lang="ru-RU" sz="1600" dirty="0">
              <a:latin typeface="+mj-lt"/>
              <a:cs typeface="Times New Roman" pitchFamily="18" charset="0"/>
            </a:rPr>
            <a:t>подготовки </a:t>
          </a:r>
          <a:r>
            <a:rPr lang="ru-RU" sz="1600" dirty="0" smtClean="0">
              <a:latin typeface="+mj-lt"/>
              <a:cs typeface="Times New Roman" pitchFamily="18" charset="0"/>
            </a:rPr>
            <a:t>детей </a:t>
          </a:r>
          <a:r>
            <a:rPr lang="ru-RU" sz="1600" dirty="0">
              <a:latin typeface="+mj-lt"/>
              <a:cs typeface="Times New Roman" pitchFamily="18" charset="0"/>
            </a:rPr>
            <a:t>и </a:t>
          </a:r>
          <a:r>
            <a:rPr lang="ru-RU" sz="1600" dirty="0" smtClean="0">
              <a:latin typeface="+mj-lt"/>
              <a:cs typeface="Times New Roman" pitchFamily="18" charset="0"/>
            </a:rPr>
            <a:t>молодежи </a:t>
          </a:r>
          <a:r>
            <a:rPr lang="ru-RU" sz="1600" dirty="0">
              <a:latin typeface="+mj-lt"/>
              <a:cs typeface="Times New Roman" pitchFamily="18" charset="0"/>
            </a:rPr>
            <a:t>к </a:t>
          </a:r>
          <a:r>
            <a:rPr lang="ru-RU" sz="1600" dirty="0" smtClean="0">
              <a:latin typeface="+mj-lt"/>
              <a:cs typeface="Times New Roman" pitchFamily="18" charset="0"/>
            </a:rPr>
            <a:t>конкурсным мероприятиям и проектной работе</a:t>
          </a:r>
          <a:endParaRPr lang="ru-RU" sz="1600" dirty="0">
            <a:latin typeface="+mj-lt"/>
            <a:cs typeface="Times New Roman" pitchFamily="18" charset="0"/>
          </a:endParaRPr>
        </a:p>
      </dgm:t>
    </dgm:pt>
    <dgm:pt modelId="{10D17D0E-4780-48D2-90F9-3FC74D72AB56}" type="parTrans" cxnId="{519D6548-DD10-4946-8444-F86D20A046C9}">
      <dgm:prSet/>
      <dgm:spPr>
        <a:solidFill>
          <a:schemeClr val="accent2"/>
        </a:solidFill>
      </dgm:spPr>
      <dgm:t>
        <a:bodyPr/>
        <a:lstStyle/>
        <a:p>
          <a:pPr>
            <a:lnSpc>
              <a:spcPts val="1600"/>
            </a:lnSpc>
          </a:pPr>
          <a:endParaRPr lang="ru-RU" sz="1600">
            <a:latin typeface="+mj-lt"/>
          </a:endParaRPr>
        </a:p>
      </dgm:t>
    </dgm:pt>
    <dgm:pt modelId="{5BB5C4AF-96FF-40B0-B163-18EF8C1E27BA}" type="sibTrans" cxnId="{519D6548-DD10-4946-8444-F86D20A046C9}">
      <dgm:prSet/>
      <dgm:spPr/>
      <dgm:t>
        <a:bodyPr/>
        <a:lstStyle/>
        <a:p>
          <a:pPr>
            <a:lnSpc>
              <a:spcPts val="1600"/>
            </a:lnSpc>
          </a:pPr>
          <a:endParaRPr lang="ru-RU" sz="1600">
            <a:latin typeface="+mj-lt"/>
          </a:endParaRPr>
        </a:p>
      </dgm:t>
    </dgm:pt>
    <dgm:pt modelId="{186BE6E3-D6D6-40D4-A559-4B5D957EE2AD}" type="pres">
      <dgm:prSet presAssocID="{B65E726A-B217-43B5-A9AC-0D41781120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6EFCA7-3F62-4D1A-9FF3-0F54111D104B}" type="pres">
      <dgm:prSet presAssocID="{286B109C-2E8E-4687-84E4-38CBA64CB32A}" presName="centerShape" presStyleLbl="node0" presStyleIdx="0" presStyleCnt="1" custScaleX="146335" custScaleY="112680"/>
      <dgm:spPr/>
      <dgm:t>
        <a:bodyPr/>
        <a:lstStyle/>
        <a:p>
          <a:endParaRPr lang="ru-RU"/>
        </a:p>
      </dgm:t>
    </dgm:pt>
    <dgm:pt modelId="{D63485CE-65A0-4FA2-8AD4-379C61F7D879}" type="pres">
      <dgm:prSet presAssocID="{B44817B3-EA35-4C3E-B7F6-AA9C5BFB3FDD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6D2A1B75-B073-47A2-A9DE-D5CF8F86B135}" type="pres">
      <dgm:prSet presAssocID="{CA84E731-581E-4081-A766-424ADE0C60C3}" presName="node" presStyleLbl="node1" presStyleIdx="0" presStyleCnt="5" custScaleX="112692" custScaleY="123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02132-4C4D-444C-A7B6-DDEC77EC8291}" type="pres">
      <dgm:prSet presAssocID="{9405D75C-D186-4B7A-AFED-84A8A9C0CF38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BB48DE3F-C631-4496-B5A3-94BC8B6A08EC}" type="pres">
      <dgm:prSet presAssocID="{E7CE372E-F398-4077-A773-505B3BC0C8ED}" presName="node" presStyleLbl="node1" presStyleIdx="1" presStyleCnt="5" custScaleX="117294" custScaleY="123839" custRadScaleRad="115121" custRadScaleInc="-4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162F9-E1D2-40C9-B22F-15BDFA4C6050}" type="pres">
      <dgm:prSet presAssocID="{070D38FA-1F0A-4597-8656-F83052326AA6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37E2FFDB-E145-41AD-97B3-636EEB136D78}" type="pres">
      <dgm:prSet presAssocID="{382A297E-C52A-4EEC-9702-B3DA04102B2C}" presName="node" presStyleLbl="node1" presStyleIdx="2" presStyleCnt="5" custScaleX="117527" custScaleY="152024" custRadScaleRad="95766" custRadScaleInc="-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56454-64A6-4496-B578-4F5FEA609CAE}" type="pres">
      <dgm:prSet presAssocID="{7CE954C4-346B-4CEC-89F5-4EC39537C743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FE5B4838-CAD9-4EDB-A64A-2B00240FD1AC}" type="pres">
      <dgm:prSet presAssocID="{D001A2AC-3EB6-4F37-8D4E-B932A5A74171}" presName="node" presStyleLbl="node1" presStyleIdx="3" presStyleCnt="5" custScaleX="121072" custScaleY="136371" custRadScaleRad="120813" custRadScaleInc="5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8FC17-991E-49D7-8404-9E8CF919EE7C}" type="pres">
      <dgm:prSet presAssocID="{10D17D0E-4780-48D2-90F9-3FC74D72AB56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4F1E3491-4749-4846-B575-013F0BD70EF8}" type="pres">
      <dgm:prSet presAssocID="{03AE2780-4C42-40C3-8FF7-A6D81C11B4A1}" presName="node" presStyleLbl="node1" presStyleIdx="4" presStyleCnt="5" custScaleX="119041" custScaleY="132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B23400-857C-45CD-898C-64FF8BB78C13}" type="presOf" srcId="{B44817B3-EA35-4C3E-B7F6-AA9C5BFB3FDD}" destId="{D63485CE-65A0-4FA2-8AD4-379C61F7D879}" srcOrd="0" destOrd="0" presId="urn:microsoft.com/office/officeart/2005/8/layout/radial4"/>
    <dgm:cxn modelId="{D3707F21-F419-412F-82BB-16E8D2C1B072}" srcId="{B65E726A-B217-43B5-A9AC-0D4178112087}" destId="{286B109C-2E8E-4687-84E4-38CBA64CB32A}" srcOrd="0" destOrd="0" parTransId="{CD067820-2355-4CFD-83FF-4A5822D8206F}" sibTransId="{3E3AB1C2-5C03-455E-BE15-5884B0555249}"/>
    <dgm:cxn modelId="{0C0B9C71-4FB7-4C4C-A760-09B23AAF339F}" srcId="{286B109C-2E8E-4687-84E4-38CBA64CB32A}" destId="{382A297E-C52A-4EEC-9702-B3DA04102B2C}" srcOrd="2" destOrd="0" parTransId="{070D38FA-1F0A-4597-8656-F83052326AA6}" sibTransId="{EB38953E-577A-4538-A22E-F95F526250CC}"/>
    <dgm:cxn modelId="{C256E5AD-1C1C-445A-9336-C1980BB538B3}" type="presOf" srcId="{7CE954C4-346B-4CEC-89F5-4EC39537C743}" destId="{51956454-64A6-4496-B578-4F5FEA609CAE}" srcOrd="0" destOrd="0" presId="urn:microsoft.com/office/officeart/2005/8/layout/radial4"/>
    <dgm:cxn modelId="{4960786D-5155-47E6-9D76-BD4B08C23BC0}" srcId="{286B109C-2E8E-4687-84E4-38CBA64CB32A}" destId="{D001A2AC-3EB6-4F37-8D4E-B932A5A74171}" srcOrd="3" destOrd="0" parTransId="{7CE954C4-346B-4CEC-89F5-4EC39537C743}" sibTransId="{17E2DB4D-8C10-4E1E-94C0-7DAF45C1E304}"/>
    <dgm:cxn modelId="{F7B9FC24-5B51-44E4-8231-4BD375A0A4A0}" type="presOf" srcId="{9405D75C-D186-4B7A-AFED-84A8A9C0CF38}" destId="{FD402132-4C4D-444C-A7B6-DDEC77EC8291}" srcOrd="0" destOrd="0" presId="urn:microsoft.com/office/officeart/2005/8/layout/radial4"/>
    <dgm:cxn modelId="{B414E4CA-9E3C-4501-93F9-C616C52AC497}" type="presOf" srcId="{070D38FA-1F0A-4597-8656-F83052326AA6}" destId="{FA6162F9-E1D2-40C9-B22F-15BDFA4C6050}" srcOrd="0" destOrd="0" presId="urn:microsoft.com/office/officeart/2005/8/layout/radial4"/>
    <dgm:cxn modelId="{E9D50103-37DE-48CC-B7AC-251421449FFC}" type="presOf" srcId="{03AE2780-4C42-40C3-8FF7-A6D81C11B4A1}" destId="{4F1E3491-4749-4846-B575-013F0BD70EF8}" srcOrd="0" destOrd="0" presId="urn:microsoft.com/office/officeart/2005/8/layout/radial4"/>
    <dgm:cxn modelId="{519D6548-DD10-4946-8444-F86D20A046C9}" srcId="{286B109C-2E8E-4687-84E4-38CBA64CB32A}" destId="{03AE2780-4C42-40C3-8FF7-A6D81C11B4A1}" srcOrd="4" destOrd="0" parTransId="{10D17D0E-4780-48D2-90F9-3FC74D72AB56}" sibTransId="{5BB5C4AF-96FF-40B0-B163-18EF8C1E27BA}"/>
    <dgm:cxn modelId="{AB0B1612-25DB-41A8-B6CC-D890BA2A5332}" type="presOf" srcId="{286B109C-2E8E-4687-84E4-38CBA64CB32A}" destId="{DC6EFCA7-3F62-4D1A-9FF3-0F54111D104B}" srcOrd="0" destOrd="0" presId="urn:microsoft.com/office/officeart/2005/8/layout/radial4"/>
    <dgm:cxn modelId="{0EAE249F-41BE-420E-86D6-17E47DBCEE77}" type="presOf" srcId="{D001A2AC-3EB6-4F37-8D4E-B932A5A74171}" destId="{FE5B4838-CAD9-4EDB-A64A-2B00240FD1AC}" srcOrd="0" destOrd="0" presId="urn:microsoft.com/office/officeart/2005/8/layout/radial4"/>
    <dgm:cxn modelId="{136623E4-006C-4C61-8CC7-16C8DC58EB61}" type="presOf" srcId="{382A297E-C52A-4EEC-9702-B3DA04102B2C}" destId="{37E2FFDB-E145-41AD-97B3-636EEB136D78}" srcOrd="0" destOrd="0" presId="urn:microsoft.com/office/officeart/2005/8/layout/radial4"/>
    <dgm:cxn modelId="{9D43EECB-BC86-434F-9CD4-16368AEC1FF6}" type="presOf" srcId="{CA84E731-581E-4081-A766-424ADE0C60C3}" destId="{6D2A1B75-B073-47A2-A9DE-D5CF8F86B135}" srcOrd="0" destOrd="0" presId="urn:microsoft.com/office/officeart/2005/8/layout/radial4"/>
    <dgm:cxn modelId="{14D549D7-C644-4A97-AC1B-FEE554AFD12A}" type="presOf" srcId="{B65E726A-B217-43B5-A9AC-0D4178112087}" destId="{186BE6E3-D6D6-40D4-A559-4B5D957EE2AD}" srcOrd="0" destOrd="0" presId="urn:microsoft.com/office/officeart/2005/8/layout/radial4"/>
    <dgm:cxn modelId="{666092EF-BBC9-443A-8BAA-55528DE11274}" type="presOf" srcId="{10D17D0E-4780-48D2-90F9-3FC74D72AB56}" destId="{AEC8FC17-991E-49D7-8404-9E8CF919EE7C}" srcOrd="0" destOrd="0" presId="urn:microsoft.com/office/officeart/2005/8/layout/radial4"/>
    <dgm:cxn modelId="{DDBF3215-F2BF-45EF-BB3D-619D1364D754}" srcId="{286B109C-2E8E-4687-84E4-38CBA64CB32A}" destId="{E7CE372E-F398-4077-A773-505B3BC0C8ED}" srcOrd="1" destOrd="0" parTransId="{9405D75C-D186-4B7A-AFED-84A8A9C0CF38}" sibTransId="{897FC6F7-E4F2-4FBC-B8DE-5EA49516D2D6}"/>
    <dgm:cxn modelId="{6B1488B4-9027-4106-9B05-FACF8EB5D918}" srcId="{286B109C-2E8E-4687-84E4-38CBA64CB32A}" destId="{CA84E731-581E-4081-A766-424ADE0C60C3}" srcOrd="0" destOrd="0" parTransId="{B44817B3-EA35-4C3E-B7F6-AA9C5BFB3FDD}" sibTransId="{E1F54D3C-C42E-44F9-B008-4AA6A1294958}"/>
    <dgm:cxn modelId="{44FDED85-359F-465F-88CB-C1CF884B611F}" type="presOf" srcId="{E7CE372E-F398-4077-A773-505B3BC0C8ED}" destId="{BB48DE3F-C631-4496-B5A3-94BC8B6A08EC}" srcOrd="0" destOrd="0" presId="urn:microsoft.com/office/officeart/2005/8/layout/radial4"/>
    <dgm:cxn modelId="{CF7BC6B7-4929-424C-8DD4-904F6D3C7D3B}" type="presParOf" srcId="{186BE6E3-D6D6-40D4-A559-4B5D957EE2AD}" destId="{DC6EFCA7-3F62-4D1A-9FF3-0F54111D104B}" srcOrd="0" destOrd="0" presId="urn:microsoft.com/office/officeart/2005/8/layout/radial4"/>
    <dgm:cxn modelId="{FB4069EB-65B7-4D85-B90E-BEC3389BDAA7}" type="presParOf" srcId="{186BE6E3-D6D6-40D4-A559-4B5D957EE2AD}" destId="{D63485CE-65A0-4FA2-8AD4-379C61F7D879}" srcOrd="1" destOrd="0" presId="urn:microsoft.com/office/officeart/2005/8/layout/radial4"/>
    <dgm:cxn modelId="{84005F01-B1C8-46CF-A1BE-000554BBA2D1}" type="presParOf" srcId="{186BE6E3-D6D6-40D4-A559-4B5D957EE2AD}" destId="{6D2A1B75-B073-47A2-A9DE-D5CF8F86B135}" srcOrd="2" destOrd="0" presId="urn:microsoft.com/office/officeart/2005/8/layout/radial4"/>
    <dgm:cxn modelId="{722D5468-FCF9-4312-A279-8E6D426D8903}" type="presParOf" srcId="{186BE6E3-D6D6-40D4-A559-4B5D957EE2AD}" destId="{FD402132-4C4D-444C-A7B6-DDEC77EC8291}" srcOrd="3" destOrd="0" presId="urn:microsoft.com/office/officeart/2005/8/layout/radial4"/>
    <dgm:cxn modelId="{4454D274-62F2-418B-B911-3D34F8145E30}" type="presParOf" srcId="{186BE6E3-D6D6-40D4-A559-4B5D957EE2AD}" destId="{BB48DE3F-C631-4496-B5A3-94BC8B6A08EC}" srcOrd="4" destOrd="0" presId="urn:microsoft.com/office/officeart/2005/8/layout/radial4"/>
    <dgm:cxn modelId="{F681FD65-2B8D-47D7-A385-4247F05DEA0A}" type="presParOf" srcId="{186BE6E3-D6D6-40D4-A559-4B5D957EE2AD}" destId="{FA6162F9-E1D2-40C9-B22F-15BDFA4C6050}" srcOrd="5" destOrd="0" presId="urn:microsoft.com/office/officeart/2005/8/layout/radial4"/>
    <dgm:cxn modelId="{DBD260B1-1DC9-49DC-89AE-D00D6C9EE721}" type="presParOf" srcId="{186BE6E3-D6D6-40D4-A559-4B5D957EE2AD}" destId="{37E2FFDB-E145-41AD-97B3-636EEB136D78}" srcOrd="6" destOrd="0" presId="urn:microsoft.com/office/officeart/2005/8/layout/radial4"/>
    <dgm:cxn modelId="{A0F66917-1E52-4774-9FDF-A9CF4FC87AF6}" type="presParOf" srcId="{186BE6E3-D6D6-40D4-A559-4B5D957EE2AD}" destId="{51956454-64A6-4496-B578-4F5FEA609CAE}" srcOrd="7" destOrd="0" presId="urn:microsoft.com/office/officeart/2005/8/layout/radial4"/>
    <dgm:cxn modelId="{EAC16C64-59C4-4CF7-A0A6-C1FF30AEB610}" type="presParOf" srcId="{186BE6E3-D6D6-40D4-A559-4B5D957EE2AD}" destId="{FE5B4838-CAD9-4EDB-A64A-2B00240FD1AC}" srcOrd="8" destOrd="0" presId="urn:microsoft.com/office/officeart/2005/8/layout/radial4"/>
    <dgm:cxn modelId="{0D9E237A-C9E4-4D4E-A83B-EBD69CD2B6C1}" type="presParOf" srcId="{186BE6E3-D6D6-40D4-A559-4B5D957EE2AD}" destId="{AEC8FC17-991E-49D7-8404-9E8CF919EE7C}" srcOrd="9" destOrd="0" presId="urn:microsoft.com/office/officeart/2005/8/layout/radial4"/>
    <dgm:cxn modelId="{C1B99C0C-2F7B-4741-93BF-3A42064F2F88}" type="presParOf" srcId="{186BE6E3-D6D6-40D4-A559-4B5D957EE2AD}" destId="{4F1E3491-4749-4846-B575-013F0BD70EF8}" srcOrd="1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4BCB9-3FCA-46BF-A628-6492BCA2BCA1}">
      <dsp:nvSpPr>
        <dsp:cNvPr id="0" name=""/>
        <dsp:cNvSpPr/>
      </dsp:nvSpPr>
      <dsp:spPr>
        <a:xfrm>
          <a:off x="1356205" y="-9739"/>
          <a:ext cx="4849185" cy="4849185"/>
        </a:xfrm>
        <a:prstGeom prst="circularArrow">
          <a:avLst>
            <a:gd name="adj1" fmla="val 5544"/>
            <a:gd name="adj2" fmla="val 330680"/>
            <a:gd name="adj3" fmla="val 14083133"/>
            <a:gd name="adj4" fmla="val 17201699"/>
            <a:gd name="adj5" fmla="val 5757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8DC4F-6DEA-4925-BEB1-3D0B840BD522}">
      <dsp:nvSpPr>
        <dsp:cNvPr id="0" name=""/>
        <dsp:cNvSpPr/>
      </dsp:nvSpPr>
      <dsp:spPr>
        <a:xfrm>
          <a:off x="2799273" y="-155054"/>
          <a:ext cx="1963051" cy="1312710"/>
        </a:xfrm>
        <a:prstGeom prst="roundRect">
          <a:avLst/>
        </a:prstGeom>
        <a:solidFill>
          <a:srgbClr val="FFC7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j-lt"/>
            </a:rPr>
            <a:t>Новое технологичное пространство для детей и молодежи</a:t>
          </a:r>
          <a:endParaRPr lang="ru-RU" sz="1600" b="0" kern="1200" dirty="0">
            <a:solidFill>
              <a:schemeClr val="tx1"/>
            </a:solidFill>
            <a:latin typeface="+mj-lt"/>
          </a:endParaRPr>
        </a:p>
      </dsp:txBody>
      <dsp:txXfrm>
        <a:off x="2863354" y="-90973"/>
        <a:ext cx="1834889" cy="1184548"/>
      </dsp:txXfrm>
    </dsp:sp>
    <dsp:sp modelId="{1CA3AA4F-A050-476C-AC61-16F4B0A7D904}">
      <dsp:nvSpPr>
        <dsp:cNvPr id="0" name=""/>
        <dsp:cNvSpPr/>
      </dsp:nvSpPr>
      <dsp:spPr>
        <a:xfrm>
          <a:off x="4816537" y="1069084"/>
          <a:ext cx="1962133" cy="797385"/>
        </a:xfrm>
        <a:prstGeom prst="roundRect">
          <a:avLst/>
        </a:prstGeom>
        <a:solidFill>
          <a:srgbClr val="FFC7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j-lt"/>
            </a:rPr>
            <a:t>Лектории, лаборатории, </a:t>
          </a:r>
          <a:r>
            <a:rPr lang="ru-RU" sz="1600" b="0" kern="1200" dirty="0" err="1" smtClean="0">
              <a:solidFill>
                <a:schemeClr val="tx1"/>
              </a:solidFill>
              <a:latin typeface="+mj-lt"/>
            </a:rPr>
            <a:t>коворкинги</a:t>
          </a:r>
          <a:endParaRPr lang="ru-RU" sz="1600" b="0" kern="1200" dirty="0">
            <a:solidFill>
              <a:schemeClr val="tx1"/>
            </a:solidFill>
            <a:latin typeface="+mj-lt"/>
          </a:endParaRPr>
        </a:p>
      </dsp:txBody>
      <dsp:txXfrm>
        <a:off x="4855462" y="1108009"/>
        <a:ext cx="1884283" cy="719535"/>
      </dsp:txXfrm>
    </dsp:sp>
    <dsp:sp modelId="{7EDD24F1-4DC9-4ACD-B092-8FDBC763526D}">
      <dsp:nvSpPr>
        <dsp:cNvPr id="0" name=""/>
        <dsp:cNvSpPr/>
      </dsp:nvSpPr>
      <dsp:spPr>
        <a:xfrm>
          <a:off x="4946276" y="2088234"/>
          <a:ext cx="2015320" cy="961899"/>
        </a:xfrm>
        <a:prstGeom prst="roundRect">
          <a:avLst/>
        </a:prstGeom>
        <a:solidFill>
          <a:srgbClr val="FFC7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j-lt"/>
            </a:rPr>
            <a:t>Интерактивные, активные, практические форматы работы</a:t>
          </a:r>
          <a:endParaRPr lang="ru-RU" sz="1600" b="0" kern="1200" dirty="0">
            <a:solidFill>
              <a:schemeClr val="tx1"/>
            </a:solidFill>
            <a:latin typeface="+mj-lt"/>
          </a:endParaRPr>
        </a:p>
      </dsp:txBody>
      <dsp:txXfrm>
        <a:off x="4993232" y="2135190"/>
        <a:ext cx="1921408" cy="867987"/>
      </dsp:txXfrm>
    </dsp:sp>
    <dsp:sp modelId="{383562B9-6162-4BCF-9E4A-B3B28509DE7B}">
      <dsp:nvSpPr>
        <dsp:cNvPr id="0" name=""/>
        <dsp:cNvSpPr/>
      </dsp:nvSpPr>
      <dsp:spPr>
        <a:xfrm>
          <a:off x="4880498" y="3469552"/>
          <a:ext cx="1911070" cy="685045"/>
        </a:xfrm>
        <a:prstGeom prst="roundRect">
          <a:avLst/>
        </a:prstGeom>
        <a:solidFill>
          <a:srgbClr val="FFC7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j-lt"/>
            </a:rPr>
            <a:t>Педагоги из университета</a:t>
          </a:r>
          <a:endParaRPr lang="ru-RU" sz="1600" b="0" kern="1200" dirty="0">
            <a:solidFill>
              <a:schemeClr val="tx1"/>
            </a:solidFill>
            <a:latin typeface="+mj-lt"/>
          </a:endParaRPr>
        </a:p>
      </dsp:txBody>
      <dsp:txXfrm>
        <a:off x="4913939" y="3502993"/>
        <a:ext cx="1844188" cy="618163"/>
      </dsp:txXfrm>
    </dsp:sp>
    <dsp:sp modelId="{47BAFB35-688A-46BA-91E8-F2EF80D83D3E}">
      <dsp:nvSpPr>
        <dsp:cNvPr id="0" name=""/>
        <dsp:cNvSpPr/>
      </dsp:nvSpPr>
      <dsp:spPr>
        <a:xfrm>
          <a:off x="3064101" y="4251844"/>
          <a:ext cx="1765141" cy="685045"/>
        </a:xfrm>
        <a:prstGeom prst="roundRect">
          <a:avLst/>
        </a:prstGeom>
        <a:solidFill>
          <a:srgbClr val="FFC7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j-lt"/>
            </a:rPr>
            <a:t>Вариативные программы</a:t>
          </a:r>
          <a:endParaRPr lang="ru-RU" sz="1600" b="0" kern="1200" dirty="0">
            <a:solidFill>
              <a:schemeClr val="tx1"/>
            </a:solidFill>
            <a:latin typeface="+mj-lt"/>
          </a:endParaRPr>
        </a:p>
      </dsp:txBody>
      <dsp:txXfrm>
        <a:off x="3097542" y="4285285"/>
        <a:ext cx="1698259" cy="618163"/>
      </dsp:txXfrm>
    </dsp:sp>
    <dsp:sp modelId="{B2836ABB-F45E-4366-83A1-70AE7B70CD48}">
      <dsp:nvSpPr>
        <dsp:cNvPr id="0" name=""/>
        <dsp:cNvSpPr/>
      </dsp:nvSpPr>
      <dsp:spPr>
        <a:xfrm>
          <a:off x="979717" y="3484315"/>
          <a:ext cx="1911042" cy="685045"/>
        </a:xfrm>
        <a:prstGeom prst="roundRect">
          <a:avLst/>
        </a:prstGeom>
        <a:solidFill>
          <a:srgbClr val="FFC7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j-lt"/>
            </a:rPr>
            <a:t>30% теории и 70% практики</a:t>
          </a:r>
          <a:endParaRPr lang="ru-RU" sz="1600" b="0" kern="1200" dirty="0">
            <a:solidFill>
              <a:schemeClr val="tx1"/>
            </a:solidFill>
            <a:latin typeface="+mj-lt"/>
          </a:endParaRPr>
        </a:p>
      </dsp:txBody>
      <dsp:txXfrm>
        <a:off x="1013158" y="3517756"/>
        <a:ext cx="1844160" cy="618163"/>
      </dsp:txXfrm>
    </dsp:sp>
    <dsp:sp modelId="{2625CE1E-F2A5-494D-8611-3E628B8A518B}">
      <dsp:nvSpPr>
        <dsp:cNvPr id="0" name=""/>
        <dsp:cNvSpPr/>
      </dsp:nvSpPr>
      <dsp:spPr>
        <a:xfrm>
          <a:off x="666297" y="2226661"/>
          <a:ext cx="2093237" cy="685045"/>
        </a:xfrm>
        <a:prstGeom prst="roundRect">
          <a:avLst/>
        </a:prstGeom>
        <a:solidFill>
          <a:srgbClr val="FFC7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j-lt"/>
            </a:rPr>
            <a:t>Привлечение партнеров и экспертов</a:t>
          </a:r>
          <a:endParaRPr lang="ru-RU" sz="1600" b="0" kern="1200" dirty="0">
            <a:solidFill>
              <a:schemeClr val="tx1"/>
            </a:solidFill>
            <a:latin typeface="+mj-lt"/>
          </a:endParaRPr>
        </a:p>
      </dsp:txBody>
      <dsp:txXfrm>
        <a:off x="699738" y="2260102"/>
        <a:ext cx="2026355" cy="618163"/>
      </dsp:txXfrm>
    </dsp:sp>
    <dsp:sp modelId="{92B97126-F153-438C-97B9-D9989BB2797D}">
      <dsp:nvSpPr>
        <dsp:cNvPr id="0" name=""/>
        <dsp:cNvSpPr/>
      </dsp:nvSpPr>
      <dsp:spPr>
        <a:xfrm>
          <a:off x="812074" y="1027127"/>
          <a:ext cx="1811067" cy="775991"/>
        </a:xfrm>
        <a:prstGeom prst="roundRect">
          <a:avLst/>
        </a:prstGeom>
        <a:solidFill>
          <a:srgbClr val="FFC7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j-lt"/>
            </a:rPr>
            <a:t>Дом, который мы создаем вместе</a:t>
          </a:r>
          <a:endParaRPr lang="ru-RU" sz="1600" b="0" kern="1200" dirty="0">
            <a:solidFill>
              <a:schemeClr val="tx1"/>
            </a:solidFill>
            <a:latin typeface="+mj-lt"/>
          </a:endParaRPr>
        </a:p>
      </dsp:txBody>
      <dsp:txXfrm>
        <a:off x="849955" y="1065008"/>
        <a:ext cx="1735305" cy="700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289B7-AEA2-4B08-84D5-5D0EC1686DB5}">
      <dsp:nvSpPr>
        <dsp:cNvPr id="0" name=""/>
        <dsp:cNvSpPr/>
      </dsp:nvSpPr>
      <dsp:spPr>
        <a:xfrm>
          <a:off x="1832713" y="1744"/>
          <a:ext cx="2357037" cy="1066050"/>
        </a:xfrm>
        <a:prstGeom prst="rect">
          <a:avLst/>
        </a:prstGeom>
        <a:solidFill>
          <a:srgbClr val="FFC715"/>
        </a:solidFill>
        <a:ln>
          <a:noFill/>
        </a:ln>
        <a:effectLst/>
        <a:scene3d>
          <a:camera prst="orthographicFront"/>
          <a:lightRig rig="chilly" dir="t"/>
        </a:scene3d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+mj-lt"/>
            </a:rPr>
            <a:t>вы изучите самые современные направления в науке и технике</a:t>
          </a:r>
          <a:endParaRPr lang="ru-RU" sz="1800" b="0" kern="1200" dirty="0">
            <a:solidFill>
              <a:schemeClr val="tx1"/>
            </a:solidFill>
            <a:latin typeface="+mj-lt"/>
          </a:endParaRPr>
        </a:p>
      </dsp:txBody>
      <dsp:txXfrm>
        <a:off x="1832713" y="1744"/>
        <a:ext cx="2357037" cy="1066050"/>
      </dsp:txXfrm>
    </dsp:sp>
    <dsp:sp modelId="{1977784C-AFEF-4AB6-8C47-4C630C55EDC1}">
      <dsp:nvSpPr>
        <dsp:cNvPr id="0" name=""/>
        <dsp:cNvSpPr/>
      </dsp:nvSpPr>
      <dsp:spPr>
        <a:xfrm>
          <a:off x="671784" y="1744"/>
          <a:ext cx="1055389" cy="106605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0262B-0DA4-478E-B5C1-6B8826410D71}">
      <dsp:nvSpPr>
        <dsp:cNvPr id="0" name=""/>
        <dsp:cNvSpPr/>
      </dsp:nvSpPr>
      <dsp:spPr>
        <a:xfrm>
          <a:off x="671784" y="1243692"/>
          <a:ext cx="2357037" cy="1066050"/>
        </a:xfrm>
        <a:prstGeom prst="rect">
          <a:avLst/>
        </a:prstGeom>
        <a:solidFill>
          <a:srgbClr val="FFC715"/>
        </a:solidFill>
        <a:ln>
          <a:noFill/>
        </a:ln>
        <a:effectLst/>
        <a:scene3d>
          <a:camera prst="orthographicFront"/>
          <a:lightRig rig="chilly" dir="t"/>
        </a:scene3d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+mj-lt"/>
            </a:rPr>
            <a:t>сможете сами мыслить иначе</a:t>
          </a:r>
          <a:endParaRPr lang="ru-RU" sz="1800" b="0" kern="1200" dirty="0">
            <a:solidFill>
              <a:schemeClr val="tx1"/>
            </a:solidFill>
            <a:latin typeface="+mj-lt"/>
          </a:endParaRPr>
        </a:p>
      </dsp:txBody>
      <dsp:txXfrm>
        <a:off x="671784" y="1243692"/>
        <a:ext cx="2357037" cy="1066050"/>
      </dsp:txXfrm>
    </dsp:sp>
    <dsp:sp modelId="{72487204-C74F-49C7-A11F-546A92FC1419}">
      <dsp:nvSpPr>
        <dsp:cNvPr id="0" name=""/>
        <dsp:cNvSpPr/>
      </dsp:nvSpPr>
      <dsp:spPr>
        <a:xfrm>
          <a:off x="3134360" y="1243692"/>
          <a:ext cx="1055389" cy="106605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476A6-15E5-4E58-8D28-BE4AB816D71F}">
      <dsp:nvSpPr>
        <dsp:cNvPr id="0" name=""/>
        <dsp:cNvSpPr/>
      </dsp:nvSpPr>
      <dsp:spPr>
        <a:xfrm>
          <a:off x="1832713" y="2485641"/>
          <a:ext cx="2357037" cy="1066050"/>
        </a:xfrm>
        <a:prstGeom prst="rect">
          <a:avLst/>
        </a:prstGeom>
        <a:solidFill>
          <a:srgbClr val="FFC715"/>
        </a:solidFill>
        <a:ln>
          <a:noFill/>
        </a:ln>
        <a:effectLst/>
        <a:scene3d>
          <a:camera prst="orthographicFront"/>
          <a:lightRig rig="chilly" dir="t"/>
        </a:scene3d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+mj-lt"/>
            </a:rPr>
            <a:t>вы будете анализировать данные</a:t>
          </a:r>
          <a:endParaRPr lang="ru-RU" sz="1800" b="0" kern="1200" dirty="0">
            <a:solidFill>
              <a:schemeClr val="tx1"/>
            </a:solidFill>
            <a:latin typeface="+mj-lt"/>
          </a:endParaRPr>
        </a:p>
      </dsp:txBody>
      <dsp:txXfrm>
        <a:off x="1832713" y="2485641"/>
        <a:ext cx="2357037" cy="1066050"/>
      </dsp:txXfrm>
    </dsp:sp>
    <dsp:sp modelId="{FD15C1F9-FB74-4574-8645-DA372A97BDC4}">
      <dsp:nvSpPr>
        <dsp:cNvPr id="0" name=""/>
        <dsp:cNvSpPr/>
      </dsp:nvSpPr>
      <dsp:spPr>
        <a:xfrm>
          <a:off x="671784" y="2485641"/>
          <a:ext cx="1055389" cy="106605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2ACA8-9CB4-49E9-A0EF-E8A950969695}">
      <dsp:nvSpPr>
        <dsp:cNvPr id="0" name=""/>
        <dsp:cNvSpPr/>
      </dsp:nvSpPr>
      <dsp:spPr>
        <a:xfrm>
          <a:off x="2727504" y="1856"/>
          <a:ext cx="2423040" cy="1095902"/>
        </a:xfrm>
        <a:prstGeom prst="rect">
          <a:avLst/>
        </a:prstGeom>
        <a:solidFill>
          <a:srgbClr val="FFC7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+mj-lt"/>
            </a:rPr>
            <a:t>мы научим вас вести саморазвитие на протяжении всей жизни</a:t>
          </a:r>
          <a:endParaRPr lang="ru-RU" sz="1800" b="0" kern="1200" dirty="0">
            <a:solidFill>
              <a:schemeClr val="tx1"/>
            </a:solidFill>
            <a:latin typeface="+mj-lt"/>
          </a:endParaRPr>
        </a:p>
      </dsp:txBody>
      <dsp:txXfrm>
        <a:off x="2727504" y="1856"/>
        <a:ext cx="2423040" cy="1095902"/>
      </dsp:txXfrm>
    </dsp:sp>
    <dsp:sp modelId="{2B1F0192-9F79-4460-81A4-F553082849C5}">
      <dsp:nvSpPr>
        <dsp:cNvPr id="0" name=""/>
        <dsp:cNvSpPr/>
      </dsp:nvSpPr>
      <dsp:spPr>
        <a:xfrm>
          <a:off x="1534066" y="1856"/>
          <a:ext cx="1084943" cy="109590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F4FCD-9BC4-49EB-9139-96D803E455BA}">
      <dsp:nvSpPr>
        <dsp:cNvPr id="0" name=""/>
        <dsp:cNvSpPr/>
      </dsp:nvSpPr>
      <dsp:spPr>
        <a:xfrm>
          <a:off x="1503656" y="1204467"/>
          <a:ext cx="2423040" cy="1095902"/>
        </a:xfrm>
        <a:prstGeom prst="rect">
          <a:avLst/>
        </a:prstGeom>
        <a:solidFill>
          <a:srgbClr val="FFC7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+mj-lt"/>
            </a:rPr>
            <a:t>мы поможем вам совершать осознанный подход к образованию</a:t>
          </a:r>
          <a:endParaRPr lang="ru-RU" sz="1800" b="0" kern="1200" dirty="0">
            <a:solidFill>
              <a:schemeClr val="tx1"/>
            </a:solidFill>
            <a:latin typeface="+mj-lt"/>
          </a:endParaRPr>
        </a:p>
      </dsp:txBody>
      <dsp:txXfrm>
        <a:off x="1503656" y="1204467"/>
        <a:ext cx="2423040" cy="1095902"/>
      </dsp:txXfrm>
    </dsp:sp>
    <dsp:sp modelId="{E451937D-B3A3-4905-9A4D-7C290FDD7802}">
      <dsp:nvSpPr>
        <dsp:cNvPr id="0" name=""/>
        <dsp:cNvSpPr/>
      </dsp:nvSpPr>
      <dsp:spPr>
        <a:xfrm>
          <a:off x="4065601" y="1278583"/>
          <a:ext cx="1084943" cy="109590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476A6-15E5-4E58-8D28-BE4AB816D71F}">
      <dsp:nvSpPr>
        <dsp:cNvPr id="0" name=""/>
        <dsp:cNvSpPr/>
      </dsp:nvSpPr>
      <dsp:spPr>
        <a:xfrm>
          <a:off x="2727504" y="2555309"/>
          <a:ext cx="2423040" cy="1095902"/>
        </a:xfrm>
        <a:prstGeom prst="rect">
          <a:avLst/>
        </a:prstGeom>
        <a:solidFill>
          <a:srgbClr val="FFC7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+mj-lt"/>
            </a:rPr>
            <a:t>вы научитесь быть наставником-организатором проектных команд</a:t>
          </a:r>
          <a:endParaRPr lang="ru-RU" sz="1800" b="0" kern="1200" dirty="0">
            <a:solidFill>
              <a:schemeClr val="tx1"/>
            </a:solidFill>
            <a:latin typeface="+mj-lt"/>
          </a:endParaRPr>
        </a:p>
      </dsp:txBody>
      <dsp:txXfrm>
        <a:off x="2727504" y="2555309"/>
        <a:ext cx="2423040" cy="1095902"/>
      </dsp:txXfrm>
    </dsp:sp>
    <dsp:sp modelId="{FD15C1F9-FB74-4574-8645-DA372A97BDC4}">
      <dsp:nvSpPr>
        <dsp:cNvPr id="0" name=""/>
        <dsp:cNvSpPr/>
      </dsp:nvSpPr>
      <dsp:spPr>
        <a:xfrm>
          <a:off x="1534066" y="2555309"/>
          <a:ext cx="1084943" cy="109590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1F84F-A559-496E-B2F1-7FCAA6EEE9CA}">
      <dsp:nvSpPr>
        <dsp:cNvPr id="0" name=""/>
        <dsp:cNvSpPr/>
      </dsp:nvSpPr>
      <dsp:spPr>
        <a:xfrm>
          <a:off x="371" y="0"/>
          <a:ext cx="4250627" cy="1007605"/>
        </a:xfrm>
        <a:prstGeom prst="homePlat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+mj-lt"/>
            </a:rPr>
            <a:t>Профили Национальной технологической инициативы </a:t>
          </a:r>
          <a:endParaRPr lang="ru-RU" sz="1800" b="0" kern="1200" dirty="0">
            <a:solidFill>
              <a:schemeClr val="tx1"/>
            </a:solidFill>
            <a:latin typeface="+mj-lt"/>
          </a:endParaRPr>
        </a:p>
      </dsp:txBody>
      <dsp:txXfrm>
        <a:off x="371" y="0"/>
        <a:ext cx="3998726" cy="1007605"/>
      </dsp:txXfrm>
    </dsp:sp>
    <dsp:sp modelId="{E35DD53C-11FD-4BB0-BF8F-F7833FCB6904}">
      <dsp:nvSpPr>
        <dsp:cNvPr id="0" name=""/>
        <dsp:cNvSpPr/>
      </dsp:nvSpPr>
      <dsp:spPr>
        <a:xfrm>
          <a:off x="3529785" y="0"/>
          <a:ext cx="2495749" cy="1007605"/>
        </a:xfrm>
        <a:prstGeom prst="chevron">
          <a:avLst/>
        </a:prstGeom>
        <a:solidFill>
          <a:schemeClr val="accent6">
            <a:shade val="80000"/>
            <a:hueOff val="-127231"/>
            <a:satOff val="5670"/>
            <a:lumOff val="79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solidFill>
                <a:schemeClr val="tx1"/>
              </a:solidFill>
              <a:latin typeface="+mj-lt"/>
            </a:rPr>
            <a:t>кейсы</a:t>
          </a:r>
          <a:endParaRPr lang="ru-RU" sz="1800" b="0" kern="1200" dirty="0">
            <a:solidFill>
              <a:schemeClr val="tx1"/>
            </a:solidFill>
            <a:latin typeface="+mj-lt"/>
          </a:endParaRPr>
        </a:p>
      </dsp:txBody>
      <dsp:txXfrm>
        <a:off x="4033588" y="0"/>
        <a:ext cx="1488144" cy="1007605"/>
      </dsp:txXfrm>
    </dsp:sp>
    <dsp:sp modelId="{EC06ED1B-B45E-422C-868E-B605D396BB24}">
      <dsp:nvSpPr>
        <dsp:cNvPr id="0" name=""/>
        <dsp:cNvSpPr/>
      </dsp:nvSpPr>
      <dsp:spPr>
        <a:xfrm>
          <a:off x="5156211" y="0"/>
          <a:ext cx="2879346" cy="1007605"/>
        </a:xfrm>
        <a:prstGeom prst="chevron">
          <a:avLst/>
        </a:prstGeom>
        <a:solidFill>
          <a:schemeClr val="accent6">
            <a:shade val="80000"/>
            <a:hueOff val="-254461"/>
            <a:satOff val="11339"/>
            <a:lumOff val="15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solidFill>
                <a:schemeClr val="tx1"/>
              </a:solidFill>
              <a:latin typeface="+mj-lt"/>
            </a:rPr>
            <a:t>проекты</a:t>
          </a:r>
          <a:endParaRPr lang="ru-RU" sz="1800" b="0" kern="1200" dirty="0">
            <a:solidFill>
              <a:schemeClr val="tx1"/>
            </a:solidFill>
            <a:latin typeface="+mj-lt"/>
          </a:endParaRPr>
        </a:p>
      </dsp:txBody>
      <dsp:txXfrm>
        <a:off x="5660014" y="0"/>
        <a:ext cx="1871741" cy="1007605"/>
      </dsp:txXfrm>
    </dsp:sp>
    <dsp:sp modelId="{43E9CBC4-631E-4C4E-A1BB-EABF30DFFB40}">
      <dsp:nvSpPr>
        <dsp:cNvPr id="0" name=""/>
        <dsp:cNvSpPr/>
      </dsp:nvSpPr>
      <dsp:spPr>
        <a:xfrm>
          <a:off x="7240661" y="0"/>
          <a:ext cx="3976339" cy="1007605"/>
        </a:xfrm>
        <a:prstGeom prst="chevron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+mj-lt"/>
            </a:rPr>
            <a:t>Продукты для рынка Национальной технологической инициативы </a:t>
          </a:r>
          <a:endParaRPr lang="ru-RU" sz="1800" b="0" kern="1200" dirty="0">
            <a:solidFill>
              <a:schemeClr val="tx1"/>
            </a:solidFill>
            <a:latin typeface="+mj-lt"/>
          </a:endParaRPr>
        </a:p>
      </dsp:txBody>
      <dsp:txXfrm>
        <a:off x="7744464" y="0"/>
        <a:ext cx="2968734" cy="1007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EFCA7-3F62-4D1A-9FF3-0F54111D104B}">
      <dsp:nvSpPr>
        <dsp:cNvPr id="0" name=""/>
        <dsp:cNvSpPr/>
      </dsp:nvSpPr>
      <dsp:spPr>
        <a:xfrm>
          <a:off x="4207103" y="2486840"/>
          <a:ext cx="2691562" cy="207254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  <a:cs typeface="Times New Roman" pitchFamily="18" charset="0"/>
            </a:rPr>
            <a:t>Дополнительные профессиональные программы для педагогов </a:t>
          </a:r>
        </a:p>
        <a:p>
          <a:pPr lvl="0" algn="ctr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  <a:cs typeface="Times New Roman" pitchFamily="18" charset="0"/>
            </a:rPr>
            <a:t>«Педагог и компетенции 21 века»</a:t>
          </a:r>
          <a:endParaRPr lang="ru-RU" sz="1600" kern="1200" dirty="0">
            <a:latin typeface="+mj-lt"/>
            <a:cs typeface="Times New Roman" pitchFamily="18" charset="0"/>
          </a:endParaRPr>
        </a:p>
      </dsp:txBody>
      <dsp:txXfrm>
        <a:off x="4601273" y="2790356"/>
        <a:ext cx="1903222" cy="1465508"/>
      </dsp:txXfrm>
    </dsp:sp>
    <dsp:sp modelId="{D63485CE-65A0-4FA2-8AD4-379C61F7D879}">
      <dsp:nvSpPr>
        <dsp:cNvPr id="0" name=""/>
        <dsp:cNvSpPr/>
      </dsp:nvSpPr>
      <dsp:spPr>
        <a:xfrm rot="10800000">
          <a:off x="2853428" y="3261008"/>
          <a:ext cx="1279223" cy="52420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2A1B75-B073-47A2-A9DE-D5CF8F86B135}">
      <dsp:nvSpPr>
        <dsp:cNvPr id="0" name=""/>
        <dsp:cNvSpPr/>
      </dsp:nvSpPr>
      <dsp:spPr>
        <a:xfrm>
          <a:off x="1868866" y="2657390"/>
          <a:ext cx="1969123" cy="1731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+mj-lt"/>
              <a:cs typeface="Times New Roman" pitchFamily="18" charset="0"/>
            </a:rPr>
            <a:t>Возможности </a:t>
          </a:r>
          <a:r>
            <a:rPr lang="ru-RU" sz="1600" kern="1200" dirty="0">
              <a:latin typeface="+mj-lt"/>
              <a:cs typeface="Times New Roman" pitchFamily="18" charset="0"/>
            </a:rPr>
            <a:t>реализации потенциала дополнительного образования детей в условиях введения ФГОС</a:t>
          </a:r>
        </a:p>
      </dsp:txBody>
      <dsp:txXfrm>
        <a:off x="1919578" y="2708102"/>
        <a:ext cx="1867699" cy="1630018"/>
      </dsp:txXfrm>
    </dsp:sp>
    <dsp:sp modelId="{FD402132-4C4D-444C-A7B6-DDEC77EC8291}">
      <dsp:nvSpPr>
        <dsp:cNvPr id="0" name=""/>
        <dsp:cNvSpPr/>
      </dsp:nvSpPr>
      <dsp:spPr>
        <a:xfrm rot="13406191">
          <a:off x="3045495" y="1754041"/>
          <a:ext cx="1831698" cy="52420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48DE3F-C631-4496-B5A3-94BC8B6A08EC}">
      <dsp:nvSpPr>
        <dsp:cNvPr id="0" name=""/>
        <dsp:cNvSpPr/>
      </dsp:nvSpPr>
      <dsp:spPr>
        <a:xfrm>
          <a:off x="2271544" y="520890"/>
          <a:ext cx="2049536" cy="1731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  <a:cs typeface="Times New Roman" pitchFamily="18" charset="0"/>
            </a:rPr>
            <a:t>Сопровождение детей </a:t>
          </a:r>
          <a:r>
            <a:rPr lang="ru-RU" sz="1600" kern="1200" dirty="0">
              <a:latin typeface="+mj-lt"/>
              <a:cs typeface="Times New Roman" pitchFamily="18" charset="0"/>
            </a:rPr>
            <a:t>и </a:t>
          </a:r>
          <a:r>
            <a:rPr lang="ru-RU" sz="1600" kern="1200" dirty="0" smtClean="0">
              <a:latin typeface="+mj-lt"/>
              <a:cs typeface="Times New Roman" pitchFamily="18" charset="0"/>
            </a:rPr>
            <a:t>молодежи </a:t>
          </a:r>
          <a:r>
            <a:rPr lang="ru-RU" sz="1600" kern="1200" dirty="0">
              <a:latin typeface="+mj-lt"/>
              <a:cs typeface="Times New Roman" pitchFamily="18" charset="0"/>
            </a:rPr>
            <a:t>в </a:t>
          </a:r>
          <a:r>
            <a:rPr lang="ru-RU" sz="1600" kern="1200" dirty="0" smtClean="0">
              <a:latin typeface="+mj-lt"/>
              <a:cs typeface="Times New Roman" pitchFamily="18" charset="0"/>
            </a:rPr>
            <a:t>современной технологичной образовательной </a:t>
          </a:r>
          <a:r>
            <a:rPr lang="ru-RU" sz="1600" kern="1200" dirty="0">
              <a:latin typeface="+mj-lt"/>
              <a:cs typeface="Times New Roman" pitchFamily="18" charset="0"/>
            </a:rPr>
            <a:t>среде</a:t>
          </a:r>
        </a:p>
      </dsp:txBody>
      <dsp:txXfrm>
        <a:off x="2322247" y="571593"/>
        <a:ext cx="1948130" cy="1629714"/>
      </dsp:txXfrm>
    </dsp:sp>
    <dsp:sp modelId="{FA6162F9-E1D2-40C9-B22F-15BDFA4C6050}">
      <dsp:nvSpPr>
        <dsp:cNvPr id="0" name=""/>
        <dsp:cNvSpPr/>
      </dsp:nvSpPr>
      <dsp:spPr>
        <a:xfrm rot="16174642">
          <a:off x="4807368" y="1407743"/>
          <a:ext cx="1463691" cy="52420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E2FFDB-E145-41AD-97B3-636EEB136D78}">
      <dsp:nvSpPr>
        <dsp:cNvPr id="0" name=""/>
        <dsp:cNvSpPr/>
      </dsp:nvSpPr>
      <dsp:spPr>
        <a:xfrm>
          <a:off x="4507012" y="-124536"/>
          <a:ext cx="2053607" cy="2125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  <a:cs typeface="Times New Roman" pitchFamily="18" charset="0"/>
            </a:rPr>
            <a:t>Технологии построения </a:t>
          </a:r>
          <a:r>
            <a:rPr lang="ru-RU" sz="1600" kern="1200" dirty="0">
              <a:latin typeface="+mj-lt"/>
              <a:cs typeface="Times New Roman" pitchFamily="18" charset="0"/>
            </a:rPr>
            <a:t>«индивидуального образовательного маршрута» </a:t>
          </a:r>
          <a:r>
            <a:rPr lang="ru-RU" sz="1600" kern="1200" dirty="0" smtClean="0">
              <a:latin typeface="+mj-lt"/>
              <a:cs typeface="Times New Roman" pitchFamily="18" charset="0"/>
            </a:rPr>
            <a:t>для развития детей </a:t>
          </a:r>
          <a:r>
            <a:rPr lang="ru-RU" sz="1600" kern="1200" dirty="0">
              <a:latin typeface="+mj-lt"/>
              <a:cs typeface="Times New Roman" pitchFamily="18" charset="0"/>
            </a:rPr>
            <a:t>и </a:t>
          </a:r>
          <a:r>
            <a:rPr lang="ru-RU" sz="1600" kern="1200" dirty="0" smtClean="0">
              <a:latin typeface="+mj-lt"/>
              <a:cs typeface="Times New Roman" pitchFamily="18" charset="0"/>
            </a:rPr>
            <a:t>молодежи</a:t>
          </a:r>
          <a:endParaRPr lang="ru-RU" sz="1600" kern="1200" dirty="0">
            <a:latin typeface="+mj-lt"/>
            <a:cs typeface="Times New Roman" pitchFamily="18" charset="0"/>
          </a:endParaRPr>
        </a:p>
      </dsp:txBody>
      <dsp:txXfrm>
        <a:off x="4567160" y="-64388"/>
        <a:ext cx="1933311" cy="2004816"/>
      </dsp:txXfrm>
    </dsp:sp>
    <dsp:sp modelId="{51956454-64A6-4496-B578-4F5FEA609CAE}">
      <dsp:nvSpPr>
        <dsp:cNvPr id="0" name=""/>
        <dsp:cNvSpPr/>
      </dsp:nvSpPr>
      <dsp:spPr>
        <a:xfrm rot="19025172">
          <a:off x="6231284" y="1712544"/>
          <a:ext cx="1974284" cy="52420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5B4838-CAD9-4EDB-A64A-2B00240FD1AC}">
      <dsp:nvSpPr>
        <dsp:cNvPr id="0" name=""/>
        <dsp:cNvSpPr/>
      </dsp:nvSpPr>
      <dsp:spPr>
        <a:xfrm>
          <a:off x="6883612" y="349353"/>
          <a:ext cx="2115551" cy="1906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  <a:cs typeface="Times New Roman" pitchFamily="18" charset="0"/>
            </a:rPr>
            <a:t>Практики сопровождения детей </a:t>
          </a:r>
          <a:r>
            <a:rPr lang="ru-RU" sz="1600" kern="1200" dirty="0">
              <a:latin typeface="+mj-lt"/>
              <a:cs typeface="Times New Roman" pitchFamily="18" charset="0"/>
            </a:rPr>
            <a:t>и </a:t>
          </a:r>
          <a:r>
            <a:rPr lang="ru-RU" sz="1600" kern="1200" dirty="0" smtClean="0">
              <a:latin typeface="+mj-lt"/>
              <a:cs typeface="Times New Roman" pitchFamily="18" charset="0"/>
            </a:rPr>
            <a:t>молодежи </a:t>
          </a:r>
          <a:r>
            <a:rPr lang="ru-RU" sz="1600" kern="1200" dirty="0">
              <a:latin typeface="+mj-lt"/>
              <a:cs typeface="Times New Roman" pitchFamily="18" charset="0"/>
            </a:rPr>
            <a:t>в разных учебных дисциплинах</a:t>
          </a:r>
        </a:p>
      </dsp:txBody>
      <dsp:txXfrm>
        <a:off x="6939446" y="405187"/>
        <a:ext cx="2003883" cy="1794634"/>
      </dsp:txXfrm>
    </dsp:sp>
    <dsp:sp modelId="{AEC8FC17-991E-49D7-8404-9E8CF919EE7C}">
      <dsp:nvSpPr>
        <dsp:cNvPr id="0" name=""/>
        <dsp:cNvSpPr/>
      </dsp:nvSpPr>
      <dsp:spPr>
        <a:xfrm>
          <a:off x="6973118" y="3261008"/>
          <a:ext cx="1279223" cy="52420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1E3491-4749-4846-B575-013F0BD70EF8}">
      <dsp:nvSpPr>
        <dsp:cNvPr id="0" name=""/>
        <dsp:cNvSpPr/>
      </dsp:nvSpPr>
      <dsp:spPr>
        <a:xfrm>
          <a:off x="7212310" y="2598602"/>
          <a:ext cx="2080062" cy="1849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  <a:cs typeface="Times New Roman" pitchFamily="18" charset="0"/>
            </a:rPr>
            <a:t>Основы </a:t>
          </a:r>
          <a:r>
            <a:rPr lang="ru-RU" sz="1600" kern="1200" dirty="0">
              <a:latin typeface="+mj-lt"/>
              <a:cs typeface="Times New Roman" pitchFamily="18" charset="0"/>
            </a:rPr>
            <a:t>подготовки </a:t>
          </a:r>
          <a:r>
            <a:rPr lang="ru-RU" sz="1600" kern="1200" dirty="0" smtClean="0">
              <a:latin typeface="+mj-lt"/>
              <a:cs typeface="Times New Roman" pitchFamily="18" charset="0"/>
            </a:rPr>
            <a:t>детей </a:t>
          </a:r>
          <a:r>
            <a:rPr lang="ru-RU" sz="1600" kern="1200" dirty="0">
              <a:latin typeface="+mj-lt"/>
              <a:cs typeface="Times New Roman" pitchFamily="18" charset="0"/>
            </a:rPr>
            <a:t>и </a:t>
          </a:r>
          <a:r>
            <a:rPr lang="ru-RU" sz="1600" kern="1200" dirty="0" smtClean="0">
              <a:latin typeface="+mj-lt"/>
              <a:cs typeface="Times New Roman" pitchFamily="18" charset="0"/>
            </a:rPr>
            <a:t>молодежи </a:t>
          </a:r>
          <a:r>
            <a:rPr lang="ru-RU" sz="1600" kern="1200" dirty="0">
              <a:latin typeface="+mj-lt"/>
              <a:cs typeface="Times New Roman" pitchFamily="18" charset="0"/>
            </a:rPr>
            <a:t>к </a:t>
          </a:r>
          <a:r>
            <a:rPr lang="ru-RU" sz="1600" kern="1200" dirty="0" smtClean="0">
              <a:latin typeface="+mj-lt"/>
              <a:cs typeface="Times New Roman" pitchFamily="18" charset="0"/>
            </a:rPr>
            <a:t>конкурсным мероприятиям и проектной работе</a:t>
          </a:r>
          <a:endParaRPr lang="ru-RU" sz="1600" kern="1200" dirty="0">
            <a:latin typeface="+mj-lt"/>
            <a:cs typeface="Times New Roman" pitchFamily="18" charset="0"/>
          </a:endParaRPr>
        </a:p>
      </dsp:txBody>
      <dsp:txXfrm>
        <a:off x="7266466" y="2652758"/>
        <a:ext cx="1971750" cy="1740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FF032-D528-4446-8A09-8BCA4A4BAA91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65AB0-85E6-4487-B857-7064D36B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6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5AB0-85E6-4487-B857-7064D36B08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90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5AB0-85E6-4487-B857-7064D36B08E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00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5AB0-85E6-4487-B857-7064D36B08E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2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5AB0-85E6-4487-B857-7064D36B08E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9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5AB0-85E6-4487-B857-7064D36B08E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9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5AB0-85E6-4487-B857-7064D36B08E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18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5AB0-85E6-4487-B857-7064D36B08E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651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5AB0-85E6-4487-B857-7064D36B08E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79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5AB0-85E6-4487-B857-7064D36B08E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93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5AB0-85E6-4487-B857-7064D36B08E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2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5AB0-85E6-4487-B857-7064D36B08E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1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49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0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01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79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85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0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10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01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688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EB51-8834-4B22-9392-1DE9AEEDC8D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9B38-AEE6-46CF-917B-4C9F08D1E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6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EB51-8834-4B22-9392-1DE9AEEDC8D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9B38-AEE6-46CF-917B-4C9F08D1E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3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6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8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1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3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5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.wmf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2.jpeg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16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3.xml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3.bin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slideLayout" Target="../slideLayouts/slideLayout5.xml"/><Relationship Id="rId16" Type="http://schemas.openxmlformats.org/officeDocument/2006/relationships/diagramColors" Target="../diagrams/colors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diagramColors" Target="../diagrams/colors2.xml"/><Relationship Id="rId5" Type="http://schemas.openxmlformats.org/officeDocument/2006/relationships/image" Target="../media/image8.gif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7.jpeg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8.png"/><Relationship Id="rId4" Type="http://schemas.openxmlformats.org/officeDocument/2006/relationships/image" Target="../media/image7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1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wmf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diagramColors" Target="../diagrams/colors4.xml"/><Relationship Id="rId5" Type="http://schemas.openxmlformats.org/officeDocument/2006/relationships/image" Target="../media/image7.jpe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20.png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notesSlide" Target="../notesSlides/notesSlide7.xml"/><Relationship Id="rId7" Type="http://schemas.openxmlformats.org/officeDocument/2006/relationships/diagramData" Target="../diagrams/data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11" Type="http://schemas.microsoft.com/office/2007/relationships/diagramDrawing" Target="../diagrams/drawing5.xml"/><Relationship Id="rId5" Type="http://schemas.openxmlformats.org/officeDocument/2006/relationships/oleObject" Target="../embeddings/oleObject7.bin"/><Relationship Id="rId10" Type="http://schemas.openxmlformats.org/officeDocument/2006/relationships/diagramColors" Target="../diagrams/colors5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5.jpeg"/><Relationship Id="rId4" Type="http://schemas.openxmlformats.org/officeDocument/2006/relationships/image" Target="../media/image7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372138"/>
            <a:ext cx="12191999" cy="1225214"/>
          </a:xfrm>
          <a:prstGeom prst="rect">
            <a:avLst/>
          </a:prstGeom>
          <a:solidFill>
            <a:srgbClr val="FA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8020" y="5605248"/>
            <a:ext cx="4824536" cy="724298"/>
          </a:xfrm>
        </p:spPr>
        <p:txBody>
          <a:bodyPr>
            <a:normAutofit/>
          </a:bodyPr>
          <a:lstStyle/>
          <a:p>
            <a:pPr algn="ctr"/>
            <a:r>
              <a:rPr lang="ru-RU" sz="900" b="1" cap="all" dirty="0">
                <a:solidFill>
                  <a:srgbClr val="2B2A29"/>
                </a:solidFill>
                <a:latin typeface="+mj-lt"/>
                <a:ea typeface="Yu Gothic UI Semibold" panose="020B0700000000000000" pitchFamily="34" charset="-128"/>
              </a:rPr>
              <a:t>Дом научной коллаборации</a:t>
            </a:r>
            <a:br>
              <a:rPr lang="ru-RU" sz="900" b="1" cap="all" dirty="0">
                <a:solidFill>
                  <a:srgbClr val="2B2A29"/>
                </a:solidFill>
                <a:latin typeface="+mj-lt"/>
                <a:ea typeface="Yu Gothic UI Semibold" panose="020B0700000000000000" pitchFamily="34" charset="-128"/>
              </a:rPr>
            </a:br>
            <a:r>
              <a:rPr lang="ru-RU" sz="900" b="1" cap="all" dirty="0">
                <a:solidFill>
                  <a:srgbClr val="2B2A29"/>
                </a:solidFill>
                <a:latin typeface="+mj-lt"/>
                <a:ea typeface="Yu Gothic UI Semibold" panose="020B0700000000000000" pitchFamily="34" charset="-128"/>
              </a:rPr>
              <a:t>федеральная сеть центров </a:t>
            </a:r>
            <a:br>
              <a:rPr lang="ru-RU" sz="900" b="1" cap="all" dirty="0">
                <a:solidFill>
                  <a:srgbClr val="2B2A29"/>
                </a:solidFill>
                <a:latin typeface="+mj-lt"/>
                <a:ea typeface="Yu Gothic UI Semibold" panose="020B0700000000000000" pitchFamily="34" charset="-128"/>
              </a:rPr>
            </a:br>
            <a:r>
              <a:rPr lang="ru-RU" sz="900" b="1" cap="all" dirty="0">
                <a:solidFill>
                  <a:srgbClr val="2B2A29"/>
                </a:solidFill>
                <a:latin typeface="+mj-lt"/>
                <a:ea typeface="Yu Gothic UI Semibold" panose="020B0700000000000000" pitchFamily="34" charset="-128"/>
              </a:rPr>
              <a:t>дополнительного образования при вузах</a:t>
            </a:r>
            <a:r>
              <a:rPr lang="ru-RU" sz="900" b="1" dirty="0">
                <a:solidFill>
                  <a:srgbClr val="2B2A29"/>
                </a:solidFill>
                <a:latin typeface="+mj-lt"/>
                <a:ea typeface="Yu Gothic UI Semibold" panose="020B0700000000000000" pitchFamily="34" charset="-128"/>
              </a:rPr>
              <a:t/>
            </a:r>
            <a:br>
              <a:rPr lang="ru-RU" sz="900" b="1" dirty="0">
                <a:solidFill>
                  <a:srgbClr val="2B2A29"/>
                </a:solidFill>
                <a:latin typeface="+mj-lt"/>
                <a:ea typeface="Yu Gothic UI Semibold" panose="020B0700000000000000" pitchFamily="34" charset="-128"/>
              </a:rPr>
            </a:br>
            <a:r>
              <a:rPr lang="ru-RU" sz="900" b="1" dirty="0">
                <a:solidFill>
                  <a:srgbClr val="2B2A29"/>
                </a:solidFill>
                <a:latin typeface="+mj-lt"/>
                <a:ea typeface="Yu Gothic UI Semibold" panose="020B0700000000000000" pitchFamily="34" charset="-128"/>
              </a:rPr>
              <a:t>ЧЕРЕПОВЕЦКИЙ ГОСУДАРСТВЕННЫЙ </a:t>
            </a:r>
            <a:r>
              <a:rPr lang="ru-RU" sz="900" b="1" dirty="0" smtClean="0">
                <a:solidFill>
                  <a:srgbClr val="2B2A29"/>
                </a:solidFill>
                <a:latin typeface="+mj-lt"/>
                <a:ea typeface="Yu Gothic UI Semibold" panose="020B0700000000000000" pitchFamily="34" charset="-128"/>
              </a:rPr>
              <a:t>УНИВЕРСИТЕТ</a:t>
            </a:r>
            <a:endParaRPr lang="ru-RU" sz="900" b="1" cap="all" dirty="0">
              <a:solidFill>
                <a:srgbClr val="2B2A29"/>
              </a:solidFill>
              <a:latin typeface="+mj-lt"/>
              <a:ea typeface="Yu Gothic UI Semibold" panose="020B0700000000000000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9456" y="3674171"/>
            <a:ext cx="104006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B2A29"/>
                </a:solidFill>
                <a:latin typeface="+mj-lt"/>
                <a:cs typeface="Arial" panose="020B0604020202020204" pitchFamily="34" charset="0"/>
              </a:rPr>
              <a:t>Открытие: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01 сентября 2020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года</a:t>
            </a:r>
          </a:p>
          <a:p>
            <a:r>
              <a:rPr lang="ru-RU" sz="2400" b="1" dirty="0" smtClean="0">
                <a:solidFill>
                  <a:srgbClr val="2B2A29"/>
                </a:solidFill>
                <a:latin typeface="+mj-lt"/>
                <a:cs typeface="Arial" panose="020B0604020202020204" pitchFamily="34" charset="0"/>
              </a:rPr>
              <a:t>Адрес</a:t>
            </a:r>
            <a:r>
              <a:rPr lang="ru-RU" sz="2400" b="1" dirty="0">
                <a:solidFill>
                  <a:srgbClr val="2B2A29"/>
                </a:solidFill>
                <a:latin typeface="+mj-lt"/>
                <a:cs typeface="Arial" panose="020B0604020202020204" pitchFamily="34" charset="0"/>
              </a:rPr>
              <a:t>: г. Череповец, Вологодская обл., ул. </a:t>
            </a:r>
            <a:r>
              <a:rPr lang="ru-RU" sz="2400" b="1" dirty="0" smtClean="0">
                <a:solidFill>
                  <a:srgbClr val="2B2A29"/>
                </a:solidFill>
                <a:latin typeface="+mj-lt"/>
                <a:cs typeface="Arial" panose="020B0604020202020204" pitchFamily="34" charset="0"/>
              </a:rPr>
              <a:t>Максима </a:t>
            </a:r>
            <a:r>
              <a:rPr lang="ru-RU" sz="2400" b="1" dirty="0">
                <a:solidFill>
                  <a:srgbClr val="2B2A29"/>
                </a:solidFill>
                <a:latin typeface="+mj-lt"/>
                <a:cs typeface="Arial" panose="020B0604020202020204" pitchFamily="34" charset="0"/>
              </a:rPr>
              <a:t>Горького, 14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241531"/>
            <a:ext cx="12191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СЛЕДИТЕ ЗА НОВОСТЯМИ НА САЙТЕ УНИВЕРСИТЕТА И ВК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2" y="404664"/>
            <a:ext cx="10414513" cy="2327950"/>
          </a:xfrm>
          <a:prstGeom prst="rect">
            <a:avLst/>
          </a:prstGeom>
        </p:spPr>
      </p:pic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389748"/>
              </p:ext>
            </p:extLst>
          </p:nvPr>
        </p:nvGraphicFramePr>
        <p:xfrm>
          <a:off x="447079" y="5702061"/>
          <a:ext cx="2744937" cy="565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CorelDRAW" r:id="rId5" imgW="1648968" imgH="341376" progId="CorelDraw.Graphic.18">
                  <p:embed/>
                </p:oleObj>
              </mc:Choice>
              <mc:Fallback>
                <p:oleObj name="CorelDRAW" r:id="rId5" imgW="1648968" imgH="341376" progId="CorelDraw.Graphic.1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79" y="5702061"/>
                        <a:ext cx="2744937" cy="565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8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46"/>
            <a:ext cx="10950194" cy="1536059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620145" y="1174837"/>
            <a:ext cx="9251559" cy="1156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ea typeface="Yu Gothic UI Semibold" panose="020B0700000000000000" pitchFamily="34" charset="-128"/>
                <a:cs typeface="Arial" panose="020B0604020202020204" pitchFamily="34" charset="0"/>
              </a:rPr>
              <a:t>Ведущие разработчики программ Центра ДНК </a:t>
            </a:r>
          </a:p>
          <a:p>
            <a:r>
              <a:rPr lang="ru-RU" sz="1800" b="1" dirty="0">
                <a:ea typeface="Yu Gothic UI Semibold" panose="020B0700000000000000" pitchFamily="34" charset="-128"/>
                <a:cs typeface="Arial" panose="020B0604020202020204" pitchFamily="34" charset="0"/>
              </a:rPr>
              <a:t>имени академика И.П. Бардина ФГБОУ ВО «ЧГУ»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799856" y="6093296"/>
            <a:ext cx="5868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chsu.ru/image/image_gallery?uuid=1683d822-4a3b-4b88-9abe-781860a36f84&amp;groupId=10157&amp;t=13354153619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70" y="1964798"/>
            <a:ext cx="1065854" cy="1492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ACA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6042653" y="2195003"/>
            <a:ext cx="28672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Ершов Евгений Валентинович, доктор технических наук, профессор ФГБОУ ВО «ЧГУ»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34637" y="2806805"/>
            <a:ext cx="32468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Смыслова Алёна Леонидовна, кандидат технических наук, </a:t>
            </a:r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доцент </a:t>
            </a:r>
            <a:r>
              <a:rPr lang="ru-RU" sz="1400" dirty="0">
                <a:latin typeface="+mj-lt"/>
              </a:rPr>
              <a:t>ФГБОУ ВО «ЧГУ»</a:t>
            </a:r>
          </a:p>
        </p:txBody>
      </p:sp>
      <p:pic>
        <p:nvPicPr>
          <p:cNvPr id="1028" name="Picture 4" descr="https://www.chsu.ru/documents/10157/206403947/IMG_8397-min.jpg/6b184445-7dc5-4379-a949-7a08be2cf219?t=155083467260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t="2208" r="27050" b="11651"/>
          <a:stretch/>
        </p:blipFill>
        <p:spPr bwMode="auto">
          <a:xfrm>
            <a:off x="396349" y="2478934"/>
            <a:ext cx="1073462" cy="1445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ACA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7210020" y="4148005"/>
            <a:ext cx="25866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Ганичева Оксана Георгиевна, кандидат технических наук, доцент ФГБОУ ВО «ЧГУ»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3475" y="4987151"/>
            <a:ext cx="30107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+mj-lt"/>
              </a:rPr>
              <a:t>Калько</a:t>
            </a:r>
            <a:r>
              <a:rPr lang="ru-RU" sz="1400" dirty="0">
                <a:latin typeface="+mj-lt"/>
              </a:rPr>
              <a:t> Оксана Александровна, кандидат технических наук, доцент ФГБОУ ВО «ЧГУ»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81545" y="5853488"/>
            <a:ext cx="37577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Осипова Надежда Александровна, кандидат физико-математических наук, доцент ФГБОУ ВО «ЧГУ»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53812" y="3201559"/>
            <a:ext cx="3041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err="1">
                <a:latin typeface="+mj-lt"/>
              </a:rPr>
              <a:t>Лягинова</a:t>
            </a:r>
            <a:r>
              <a:rPr lang="ru-RU" sz="1400" dirty="0">
                <a:latin typeface="+mj-lt"/>
              </a:rPr>
              <a:t> Ольга Юрьевна, кандидат педагогических наук, доцент ФГБОУ ВО «</a:t>
            </a:r>
            <a:r>
              <a:rPr lang="ru-RU" sz="1400" dirty="0" smtClean="0">
                <a:latin typeface="+mj-lt"/>
              </a:rPr>
              <a:t>ЧГУ</a:t>
            </a:r>
            <a:endParaRPr lang="ru-RU" sz="1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7244" y="5273014"/>
            <a:ext cx="2865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+mj-lt"/>
              </a:rPr>
              <a:t>Гарт Марина </a:t>
            </a:r>
            <a:r>
              <a:rPr lang="ru-RU" sz="1400" dirty="0" err="1">
                <a:latin typeface="+mj-lt"/>
              </a:rPr>
              <a:t>Аарисовна</a:t>
            </a:r>
            <a:r>
              <a:rPr lang="ru-RU" sz="1400" dirty="0">
                <a:latin typeface="+mj-lt"/>
              </a:rPr>
              <a:t>, кандидат педагогических наук, доцент ФГБОУ ВО «ЧГУ»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98238" y="3905371"/>
            <a:ext cx="2746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+mj-lt"/>
              </a:rPr>
              <a:t>Петрова Виктория Владимировна, кандидат биологических наук, доцент ФГБОУ ВО «ЧГУ»</a:t>
            </a:r>
          </a:p>
        </p:txBody>
      </p:sp>
      <p:pic>
        <p:nvPicPr>
          <p:cNvPr id="1030" name="Picture 6" descr="https://www.chsu.ru/documents/10157/206403947/Kalko_O_A.jpg/f82c4e30-127c-4569-b526-517da434b782?t=155196201409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9" y="4436887"/>
            <a:ext cx="1018572" cy="1419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ACA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6" name="Picture 12" descr="Картинки по запросу &quot;Петрова Виктория Владимировна, кандидат биологических наук, доцент ФГБОУ ВО «ЧГУ»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97" y="3570891"/>
            <a:ext cx="1067245" cy="1494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ACA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8" name="Picture 14" descr="Картинки по запросу &quot;Ганичева Оксана Георгиевна, кандидат технических наук, доцент ФГБОУ ВО «ЧГУ»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17" y="3593175"/>
            <a:ext cx="1051328" cy="1471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ACA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40" name="Picture 16" descr="Картинки по запросу &quot;Гарт Марина Аарисовна,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236" y="4490382"/>
            <a:ext cx="983688" cy="137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ACA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46" name="Picture 22" descr="Картинки по запросу &quot;Лягинова Ольга Юрьевна,чгу&quot;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16088" r="64459" b="15682"/>
          <a:stretch/>
        </p:blipFill>
        <p:spPr bwMode="auto">
          <a:xfrm>
            <a:off x="10820250" y="2460121"/>
            <a:ext cx="1011674" cy="1445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ACA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31" name="Группа 30"/>
          <p:cNvGrpSpPr/>
          <p:nvPr/>
        </p:nvGrpSpPr>
        <p:grpSpPr>
          <a:xfrm>
            <a:off x="7260466" y="6329077"/>
            <a:ext cx="4667672" cy="584775"/>
            <a:chOff x="7392144" y="6287656"/>
            <a:chExt cx="4667672" cy="584775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041556" y="6287656"/>
              <a:ext cx="30182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Дом научной </a:t>
              </a:r>
              <a:r>
                <a:rPr lang="ru-RU" sz="800" b="1" cap="all" dirty="0" err="1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коллаборации</a:t>
              </a: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федеральная сеть центров </a:t>
              </a:r>
              <a:b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дополнительного образования при вузах</a:t>
              </a:r>
              <a: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ЧЕРЕПОВЕЦКИЙ ГОСУДАРСТВЕННЫЙ УНИВЕРСИТЕТ</a:t>
              </a:r>
              <a:endParaRPr lang="ru-RU" sz="800" b="1" dirty="0">
                <a:latin typeface="+mj-lt"/>
              </a:endParaRPr>
            </a:p>
          </p:txBody>
        </p:sp>
        <p:graphicFrame>
          <p:nvGraphicFramePr>
            <p:cNvPr id="33" name="Объект 32"/>
            <p:cNvGraphicFramePr>
              <a:graphicFrameLocks noChangeAspect="1"/>
            </p:cNvGraphicFramePr>
            <p:nvPr>
              <p:extLst/>
            </p:nvPr>
          </p:nvGraphicFramePr>
          <p:xfrm>
            <a:off x="7392144" y="6410182"/>
            <a:ext cx="1649412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6" name="CorelDRAW" r:id="rId12" imgW="1649520" imgH="339840" progId="CorelDraw.Graphic.18">
                    <p:embed/>
                  </p:oleObj>
                </mc:Choice>
                <mc:Fallback>
                  <p:oleObj name="CorelDRAW" r:id="rId12" imgW="1649520" imgH="339840" progId="CorelDraw.Graphic.1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2144" y="6410182"/>
                          <a:ext cx="1649412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4" name="Прямая соединительная линия 33"/>
          <p:cNvCxnSpPr/>
          <p:nvPr/>
        </p:nvCxnSpPr>
        <p:spPr>
          <a:xfrm>
            <a:off x="4384856" y="1844824"/>
            <a:ext cx="6984776" cy="0"/>
          </a:xfrm>
          <a:prstGeom prst="line">
            <a:avLst/>
          </a:prstGeom>
          <a:ln>
            <a:solidFill>
              <a:srgbClr val="FA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493" y="2790806"/>
            <a:ext cx="445855" cy="445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6329077"/>
            <a:ext cx="360040" cy="392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70" y="4663121"/>
            <a:ext cx="347266" cy="378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0" r="17531"/>
          <a:stretch/>
        </p:blipFill>
        <p:spPr bwMode="auto">
          <a:xfrm>
            <a:off x="4223792" y="3474230"/>
            <a:ext cx="491418" cy="438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2124" y="2398219"/>
            <a:ext cx="379420" cy="396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00" y="3009278"/>
            <a:ext cx="445855" cy="445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2761" y="3026921"/>
            <a:ext cx="392772" cy="410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471" y="4916582"/>
            <a:ext cx="360040" cy="392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78882" y="4912015"/>
            <a:ext cx="379420" cy="396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7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" y="260648"/>
            <a:ext cx="12192000" cy="342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7320136" y="6165304"/>
            <a:ext cx="4667672" cy="584775"/>
            <a:chOff x="7524328" y="6156593"/>
            <a:chExt cx="4667672" cy="58477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9173740" y="6156593"/>
              <a:ext cx="30182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Дом научной </a:t>
              </a:r>
              <a:r>
                <a:rPr lang="ru-RU" sz="800" b="1" cap="all" dirty="0" err="1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коллаборации</a:t>
              </a: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федеральная сеть центров </a:t>
              </a:r>
              <a:b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дополнительного образования при вузах</a:t>
              </a:r>
              <a: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ЧЕРЕПОВЕЦКИЙ ГОСУДАРСТВЕННЫЙ УНИВЕРСИТЕТ</a:t>
              </a:r>
              <a:endParaRPr lang="ru-RU" sz="800" b="1" dirty="0">
                <a:latin typeface="+mj-lt"/>
              </a:endParaRPr>
            </a:p>
          </p:txBody>
        </p:sp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9939998"/>
                </p:ext>
              </p:extLst>
            </p:nvPr>
          </p:nvGraphicFramePr>
          <p:xfrm>
            <a:off x="7524328" y="6257627"/>
            <a:ext cx="1649412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4" name="CorelDRAW" r:id="rId5" imgW="1649520" imgH="339840" progId="CorelDraw.Graphic.18">
                    <p:embed/>
                  </p:oleObj>
                </mc:Choice>
                <mc:Fallback>
                  <p:oleObj name="CorelDRAW" r:id="rId5" imgW="1649520" imgH="339840" progId="CorelDraw.Graphic.1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328" y="6257627"/>
                          <a:ext cx="1649412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119336" y="3861048"/>
            <a:ext cx="11737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Учись у нас! </a:t>
            </a:r>
          </a:p>
          <a:p>
            <a:pPr algn="ctr"/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Проектируй с нами свое будущее!</a:t>
            </a:r>
            <a:endParaRPr lang="ru-RU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13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31" y="384918"/>
            <a:ext cx="10086020" cy="5564362"/>
          </a:xfrm>
          <a:prstGeom prst="rect">
            <a:avLst/>
          </a:prstGeom>
        </p:spPr>
      </p:pic>
      <p:sp>
        <p:nvSpPr>
          <p:cNvPr id="19" name="Блок-схема: объединение 18"/>
          <p:cNvSpPr/>
          <p:nvPr/>
        </p:nvSpPr>
        <p:spPr>
          <a:xfrm>
            <a:off x="9029724" y="4004124"/>
            <a:ext cx="288032" cy="439368"/>
          </a:xfrm>
          <a:prstGeom prst="flowChartMerge">
            <a:avLst/>
          </a:prstGeom>
          <a:solidFill>
            <a:srgbClr val="FFC71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349938" y="3900642"/>
            <a:ext cx="25782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>
                <a:solidFill>
                  <a:srgbClr val="2C2B2A"/>
                </a:solidFill>
                <a:latin typeface="+mj-lt"/>
              </a:rPr>
              <a:t>Амурская область — ФГБОУ ВО «Амурский государственный университет»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69218" y="4594228"/>
            <a:ext cx="25782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>
                <a:solidFill>
                  <a:srgbClr val="2C2B2A"/>
                </a:solidFill>
                <a:latin typeface="+mj-lt"/>
              </a:rPr>
              <a:t>Астраханская область – ФГБОУ ВО «Астраханский государственный </a:t>
            </a:r>
            <a:r>
              <a:rPr lang="ru-RU" sz="1100" b="1" dirty="0" smtClean="0">
                <a:solidFill>
                  <a:srgbClr val="2C2B2A"/>
                </a:solidFill>
                <a:latin typeface="+mj-lt"/>
              </a:rPr>
              <a:t>университет»</a:t>
            </a:r>
            <a:endParaRPr lang="ru-RU" sz="1100" b="1" dirty="0">
              <a:solidFill>
                <a:srgbClr val="2C2B2A"/>
              </a:solidFill>
              <a:latin typeface="+mj-lt"/>
            </a:endParaRPr>
          </a:p>
        </p:txBody>
      </p:sp>
      <p:sp>
        <p:nvSpPr>
          <p:cNvPr id="25" name="Блок-схема: объединение 24"/>
          <p:cNvSpPr/>
          <p:nvPr/>
        </p:nvSpPr>
        <p:spPr>
          <a:xfrm>
            <a:off x="2537503" y="4162593"/>
            <a:ext cx="288032" cy="439368"/>
          </a:xfrm>
          <a:prstGeom prst="flowChartMerge">
            <a:avLst/>
          </a:prstGeom>
          <a:solidFill>
            <a:srgbClr val="FFC71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6" name="Блок-схема: объединение 25"/>
          <p:cNvSpPr/>
          <p:nvPr/>
        </p:nvSpPr>
        <p:spPr>
          <a:xfrm>
            <a:off x="2774061" y="4306196"/>
            <a:ext cx="259266" cy="375264"/>
          </a:xfrm>
          <a:prstGeom prst="flowChartMerge">
            <a:avLst/>
          </a:prstGeom>
          <a:solidFill>
            <a:srgbClr val="FFC71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6862" y="4080621"/>
            <a:ext cx="222074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1100" b="1" dirty="0">
                <a:solidFill>
                  <a:srgbClr val="2C2B2A"/>
                </a:solidFill>
                <a:latin typeface="+mj-lt"/>
              </a:rPr>
              <a:t>Волгоградская область – ФГАОУ ВО «Волгоградский государственный университет»</a:t>
            </a:r>
          </a:p>
        </p:txBody>
      </p:sp>
      <p:sp>
        <p:nvSpPr>
          <p:cNvPr id="28" name="Блок-схема: объединение 27"/>
          <p:cNvSpPr/>
          <p:nvPr/>
        </p:nvSpPr>
        <p:spPr>
          <a:xfrm>
            <a:off x="3017296" y="2754538"/>
            <a:ext cx="288032" cy="439368"/>
          </a:xfrm>
          <a:prstGeom prst="flowChartMerge">
            <a:avLst/>
          </a:prstGeom>
          <a:solidFill>
            <a:srgbClr val="FFC71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6199" y="2272726"/>
            <a:ext cx="25782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1100" b="1" dirty="0">
                <a:solidFill>
                  <a:srgbClr val="2C2B2A"/>
                </a:solidFill>
              </a:rPr>
              <a:t>Вологодская область – ФГБОУ ВО «Вологодский государственный университет»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46862" y="3383546"/>
            <a:ext cx="268646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1100" b="1" dirty="0">
                <a:solidFill>
                  <a:srgbClr val="2C2B2A"/>
                </a:solidFill>
                <a:latin typeface="+mj-lt"/>
              </a:rPr>
              <a:t>Нижегородская область – </a:t>
            </a:r>
            <a:r>
              <a:rPr lang="ru-RU" sz="1100" b="1" dirty="0" smtClean="0">
                <a:solidFill>
                  <a:srgbClr val="2C2B2A"/>
                </a:solidFill>
                <a:latin typeface="+mj-lt"/>
              </a:rPr>
              <a:t>                      ФГБОУ </a:t>
            </a:r>
            <a:r>
              <a:rPr lang="ru-RU" sz="1100" b="1" dirty="0">
                <a:solidFill>
                  <a:srgbClr val="2C2B2A"/>
                </a:solidFill>
                <a:latin typeface="+mj-lt"/>
              </a:rPr>
              <a:t>ВО «Нижегородский государственный технический университет имени </a:t>
            </a:r>
            <a:r>
              <a:rPr lang="ru-RU" sz="1100" b="1" dirty="0" smtClean="0">
                <a:solidFill>
                  <a:srgbClr val="2C2B2A"/>
                </a:solidFill>
                <a:latin typeface="+mj-lt"/>
              </a:rPr>
              <a:t>Р.Е. Алексеева</a:t>
            </a:r>
            <a:r>
              <a:rPr lang="ru-RU" sz="1100" b="1" dirty="0">
                <a:solidFill>
                  <a:srgbClr val="2C2B2A"/>
                </a:solidFill>
                <a:latin typeface="+mj-lt"/>
              </a:rPr>
              <a:t>»</a:t>
            </a:r>
          </a:p>
        </p:txBody>
      </p:sp>
      <p:sp>
        <p:nvSpPr>
          <p:cNvPr id="31" name="Блок-схема: объединение 30"/>
          <p:cNvSpPr/>
          <p:nvPr/>
        </p:nvSpPr>
        <p:spPr>
          <a:xfrm>
            <a:off x="7865640" y="4727190"/>
            <a:ext cx="288032" cy="439368"/>
          </a:xfrm>
          <a:prstGeom prst="flowChartMerge">
            <a:avLst/>
          </a:prstGeom>
          <a:solidFill>
            <a:srgbClr val="FFC71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12277" y="5219323"/>
            <a:ext cx="308232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>
                <a:solidFill>
                  <a:srgbClr val="2C2B2A"/>
                </a:solidFill>
                <a:latin typeface="+mj-lt"/>
              </a:rPr>
              <a:t>Республика Бурятия – ФГБОУ ВО «Бурятский государственный университет имени </a:t>
            </a:r>
            <a:r>
              <a:rPr lang="ru-RU" sz="1100" b="1" dirty="0" err="1">
                <a:solidFill>
                  <a:srgbClr val="2C2B2A"/>
                </a:solidFill>
                <a:latin typeface="+mj-lt"/>
              </a:rPr>
              <a:t>Доржи</a:t>
            </a:r>
            <a:r>
              <a:rPr lang="ru-RU" sz="1100" b="1" dirty="0">
                <a:solidFill>
                  <a:srgbClr val="2C2B2A"/>
                </a:solidFill>
                <a:latin typeface="+mj-lt"/>
              </a:rPr>
              <a:t> Банзарова»</a:t>
            </a:r>
          </a:p>
        </p:txBody>
      </p:sp>
      <p:sp>
        <p:nvSpPr>
          <p:cNvPr id="33" name="Блок-схема: объединение 32"/>
          <p:cNvSpPr/>
          <p:nvPr/>
        </p:nvSpPr>
        <p:spPr>
          <a:xfrm>
            <a:off x="4154554" y="2742401"/>
            <a:ext cx="288032" cy="439368"/>
          </a:xfrm>
          <a:prstGeom prst="flowChartMerge">
            <a:avLst/>
          </a:prstGeom>
          <a:solidFill>
            <a:srgbClr val="FFC71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28377" y="2713547"/>
            <a:ext cx="39599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>
                <a:solidFill>
                  <a:srgbClr val="2C2B2A"/>
                </a:solidFill>
                <a:latin typeface="+mj-lt"/>
              </a:rPr>
              <a:t>Республика Коми – ФГБОУ ВО «Сыктывкарский государственный университет имени Питирима Сорокина»</a:t>
            </a:r>
          </a:p>
        </p:txBody>
      </p:sp>
      <p:sp>
        <p:nvSpPr>
          <p:cNvPr id="35" name="Блок-схема: объединение 34"/>
          <p:cNvSpPr/>
          <p:nvPr/>
        </p:nvSpPr>
        <p:spPr>
          <a:xfrm>
            <a:off x="2999169" y="3514108"/>
            <a:ext cx="288032" cy="439368"/>
          </a:xfrm>
          <a:prstGeom prst="flowChartMerge">
            <a:avLst/>
          </a:prstGeom>
          <a:solidFill>
            <a:srgbClr val="FFC71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6" name="Блок-схема: объединение 35"/>
          <p:cNvSpPr/>
          <p:nvPr/>
        </p:nvSpPr>
        <p:spPr>
          <a:xfrm>
            <a:off x="8161354" y="2689677"/>
            <a:ext cx="288032" cy="439368"/>
          </a:xfrm>
          <a:prstGeom prst="flowChartMerge">
            <a:avLst/>
          </a:prstGeom>
          <a:solidFill>
            <a:srgbClr val="FFC71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466483" y="2610225"/>
            <a:ext cx="257822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>
                <a:solidFill>
                  <a:srgbClr val="2C2B2A"/>
                </a:solidFill>
                <a:latin typeface="+mj-lt"/>
              </a:rPr>
              <a:t>Республика Саха (Якутия) – ФГАОУ «Северо-Восточный федеральный университет </a:t>
            </a:r>
            <a:r>
              <a:rPr lang="ru-RU" sz="1100" b="1" dirty="0" smtClean="0">
                <a:solidFill>
                  <a:srgbClr val="2C2B2A"/>
                </a:solidFill>
                <a:latin typeface="+mj-lt"/>
              </a:rPr>
              <a:t>имени М.К</a:t>
            </a:r>
            <a:r>
              <a:rPr lang="ru-RU" sz="1100" b="1" dirty="0">
                <a:solidFill>
                  <a:srgbClr val="2C2B2A"/>
                </a:solidFill>
                <a:latin typeface="+mj-lt"/>
              </a:rPr>
              <a:t>. </a:t>
            </a:r>
            <a:r>
              <a:rPr lang="ru-RU" sz="1100" b="1" dirty="0" err="1">
                <a:solidFill>
                  <a:srgbClr val="2C2B2A"/>
                </a:solidFill>
                <a:latin typeface="+mj-lt"/>
              </a:rPr>
              <a:t>Аммосова</a:t>
            </a:r>
            <a:r>
              <a:rPr lang="ru-RU" sz="1100" b="1" dirty="0">
                <a:solidFill>
                  <a:srgbClr val="2C2B2A"/>
                </a:solidFill>
                <a:latin typeface="+mj-lt"/>
              </a:rPr>
              <a:t>»</a:t>
            </a:r>
          </a:p>
        </p:txBody>
      </p:sp>
      <p:sp>
        <p:nvSpPr>
          <p:cNvPr id="38" name="Блок-схема: объединение 37"/>
          <p:cNvSpPr/>
          <p:nvPr/>
        </p:nvSpPr>
        <p:spPr>
          <a:xfrm>
            <a:off x="3155805" y="4040028"/>
            <a:ext cx="288032" cy="439368"/>
          </a:xfrm>
          <a:prstGeom prst="flowChartMerge">
            <a:avLst/>
          </a:prstGeom>
          <a:solidFill>
            <a:srgbClr val="FFC71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83860" y="4299790"/>
            <a:ext cx="370720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>
                <a:solidFill>
                  <a:srgbClr val="2C2B2A"/>
                </a:solidFill>
                <a:latin typeface="+mj-lt"/>
              </a:rPr>
              <a:t>Самарская область – ФГБОУ ВО «Самарский государственный технический университет»</a:t>
            </a:r>
          </a:p>
        </p:txBody>
      </p:sp>
      <p:sp>
        <p:nvSpPr>
          <p:cNvPr id="40" name="Блок-схема: объединение 39"/>
          <p:cNvSpPr/>
          <p:nvPr/>
        </p:nvSpPr>
        <p:spPr>
          <a:xfrm>
            <a:off x="2058305" y="4874216"/>
            <a:ext cx="259266" cy="375264"/>
          </a:xfrm>
          <a:prstGeom prst="flowChartMerge">
            <a:avLst/>
          </a:prstGeom>
          <a:solidFill>
            <a:srgbClr val="FFC71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51237" y="5388638"/>
            <a:ext cx="42603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>
                <a:solidFill>
                  <a:srgbClr val="2C2B2A"/>
                </a:solidFill>
                <a:latin typeface="+mj-lt"/>
              </a:rPr>
              <a:t>Чеченская Республика – ФГБОУ ВО «Грозненский государственный нефтяной технический университет имени академика М.Д. </a:t>
            </a:r>
            <a:r>
              <a:rPr lang="ru-RU" sz="1100" b="1" dirty="0" err="1">
                <a:solidFill>
                  <a:srgbClr val="2C2B2A"/>
                </a:solidFill>
                <a:latin typeface="+mj-lt"/>
              </a:rPr>
              <a:t>Миллионщикова</a:t>
            </a:r>
            <a:r>
              <a:rPr lang="ru-RU" sz="1100" b="1" dirty="0">
                <a:solidFill>
                  <a:srgbClr val="2C2B2A"/>
                </a:solidFill>
                <a:latin typeface="+mj-lt"/>
              </a:rPr>
              <a:t>»</a:t>
            </a:r>
          </a:p>
        </p:txBody>
      </p:sp>
      <p:sp>
        <p:nvSpPr>
          <p:cNvPr id="42" name="Блок-схема: объединение 41"/>
          <p:cNvSpPr/>
          <p:nvPr/>
        </p:nvSpPr>
        <p:spPr>
          <a:xfrm>
            <a:off x="3431217" y="3445146"/>
            <a:ext cx="288032" cy="439368"/>
          </a:xfrm>
          <a:prstGeom prst="flowChartMerge">
            <a:avLst/>
          </a:prstGeom>
          <a:solidFill>
            <a:srgbClr val="FFC71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83826" y="3597819"/>
            <a:ext cx="49607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>
                <a:solidFill>
                  <a:srgbClr val="2C2B2A"/>
                </a:solidFill>
                <a:latin typeface="+mj-lt"/>
              </a:rPr>
              <a:t>Республика Мордовия – ФГБОУ ВО «Национальный исследовательский Мордовский государственный </a:t>
            </a:r>
            <a:r>
              <a:rPr lang="ru-RU" sz="1100" b="1" dirty="0" smtClean="0">
                <a:solidFill>
                  <a:srgbClr val="2C2B2A"/>
                </a:solidFill>
                <a:latin typeface="+mj-lt"/>
              </a:rPr>
              <a:t>университет</a:t>
            </a:r>
          </a:p>
          <a:p>
            <a:pPr>
              <a:lnSpc>
                <a:spcPts val="1000"/>
              </a:lnSpc>
            </a:pPr>
            <a:r>
              <a:rPr lang="ru-RU" sz="1100" b="1" dirty="0">
                <a:solidFill>
                  <a:srgbClr val="2C2B2A"/>
                </a:solidFill>
                <a:latin typeface="+mj-lt"/>
              </a:rPr>
              <a:t> </a:t>
            </a:r>
            <a:r>
              <a:rPr lang="ru-RU" sz="1100" b="1" dirty="0" smtClean="0">
                <a:solidFill>
                  <a:srgbClr val="2C2B2A"/>
                </a:solidFill>
                <a:latin typeface="+mj-lt"/>
              </a:rPr>
              <a:t>                                                           имени Н.П</a:t>
            </a:r>
            <a:r>
              <a:rPr lang="ru-RU" sz="1100" b="1" dirty="0">
                <a:solidFill>
                  <a:srgbClr val="2C2B2A"/>
                </a:solidFill>
                <a:latin typeface="+mj-lt"/>
              </a:rPr>
              <a:t>. Огарева»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603314" y="3195484"/>
            <a:ext cx="452190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>
                <a:solidFill>
                  <a:srgbClr val="2C2B2A"/>
                </a:solidFill>
                <a:latin typeface="+mj-lt"/>
              </a:rPr>
              <a:t>Чувашская Республика – ФГБОУ ВО «Чувашский государственный университет имени И.Н</a:t>
            </a:r>
            <a:r>
              <a:rPr lang="ru-RU" sz="1100" b="1" dirty="0" smtClean="0">
                <a:solidFill>
                  <a:srgbClr val="2C2B2A"/>
                </a:solidFill>
                <a:latin typeface="+mj-lt"/>
              </a:rPr>
              <a:t>. Ульянова</a:t>
            </a:r>
            <a:r>
              <a:rPr lang="ru-RU" sz="1100" b="1" dirty="0">
                <a:solidFill>
                  <a:srgbClr val="2C2B2A"/>
                </a:solidFill>
                <a:latin typeface="+mj-lt"/>
              </a:rPr>
              <a:t>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23838" y="1188041"/>
            <a:ext cx="9432602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Цель: объединить школьников, студентов, преподавателей, партнеров и </a:t>
            </a:r>
            <a:r>
              <a:rPr lang="ru-RU" sz="1600" b="1" dirty="0">
                <a:latin typeface="+mj-lt"/>
              </a:rPr>
              <a:t>экспертов  </a:t>
            </a:r>
            <a:endParaRPr lang="ru-RU" sz="1600" b="1" dirty="0" smtClean="0">
              <a:latin typeface="+mj-lt"/>
            </a:endParaRPr>
          </a:p>
          <a:p>
            <a:pPr algn="ctr"/>
            <a:r>
              <a:rPr lang="ru-RU" sz="1600" b="1" dirty="0" smtClean="0">
                <a:latin typeface="+mj-lt"/>
              </a:rPr>
              <a:t>в </a:t>
            </a:r>
            <a:r>
              <a:rPr lang="ru-RU" sz="1600" b="1" dirty="0">
                <a:latin typeface="+mj-lt"/>
              </a:rPr>
              <a:t>единое научно-технологичное </a:t>
            </a:r>
            <a:r>
              <a:rPr lang="ru-RU" sz="1600" b="1" dirty="0" smtClean="0">
                <a:latin typeface="+mj-lt"/>
              </a:rPr>
              <a:t>пространство</a:t>
            </a:r>
            <a:endParaRPr lang="ru-RU" sz="1600" b="1" dirty="0">
              <a:latin typeface="+mj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83432" y="399677"/>
            <a:ext cx="9073008" cy="721297"/>
          </a:xfr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400" dirty="0" smtClean="0">
                <a:latin typeface="+mj-lt"/>
              </a:rPr>
              <a:t>Идея создания Центров «Дом научной </a:t>
            </a:r>
            <a:r>
              <a:rPr lang="ru-RU" sz="2400" dirty="0" err="1" smtClean="0">
                <a:latin typeface="+mj-lt"/>
              </a:rPr>
              <a:t>коллаборации</a:t>
            </a:r>
            <a:r>
              <a:rPr lang="ru-RU" sz="2400" dirty="0" smtClean="0">
                <a:latin typeface="+mj-lt"/>
              </a:rPr>
              <a:t>»</a:t>
            </a:r>
            <a:endParaRPr lang="ru-RU" sz="2400" dirty="0"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442585" y="6101270"/>
            <a:ext cx="7775572" cy="707886"/>
            <a:chOff x="6054221" y="6101270"/>
            <a:chExt cx="6127878" cy="707886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9163839" y="6101270"/>
              <a:ext cx="301826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Дом научной </a:t>
              </a:r>
              <a:r>
                <a:rPr lang="ru-RU" sz="1000" b="1" cap="all" dirty="0" err="1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коллаборации</a:t>
              </a:r>
              <a:r>
                <a:rPr lang="ru-RU" sz="10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10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10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федеральная сеть центров </a:t>
              </a:r>
              <a:br>
                <a:rPr lang="ru-RU" sz="10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10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дополнительного образования при вузах</a:t>
              </a:r>
              <a:r>
                <a:rPr lang="ru-RU" sz="10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10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10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ЧЕРЕПОВЕЦКИЙ ГОСУДАРСТВЕННЫЙ УНИВЕРСИТЕТ</a:t>
              </a:r>
              <a:endParaRPr lang="ru-RU" sz="1000" b="1" dirty="0">
                <a:latin typeface="+mj-lt"/>
              </a:endParaRPr>
            </a:p>
          </p:txBody>
        </p:sp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7715224"/>
                </p:ext>
              </p:extLst>
            </p:nvPr>
          </p:nvGraphicFramePr>
          <p:xfrm>
            <a:off x="6054221" y="6127365"/>
            <a:ext cx="3225379" cy="659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" name="CorelDRAW" r:id="rId5" imgW="1649520" imgH="339840" progId="CorelDraw.Graphic.18">
                    <p:embed/>
                  </p:oleObj>
                </mc:Choice>
                <mc:Fallback>
                  <p:oleObj name="CorelDRAW" r:id="rId5" imgW="1649520" imgH="339840" progId="CorelDraw.Graphic.1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4221" y="6127365"/>
                          <a:ext cx="3225379" cy="6598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Блок-схема: объединение 45"/>
          <p:cNvSpPr/>
          <p:nvPr/>
        </p:nvSpPr>
        <p:spPr>
          <a:xfrm>
            <a:off x="2880650" y="2796817"/>
            <a:ext cx="288032" cy="439368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09268" y="2706112"/>
            <a:ext cx="25782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1100" b="1" dirty="0">
                <a:solidFill>
                  <a:srgbClr val="FF0000"/>
                </a:solidFill>
              </a:rPr>
              <a:t>Вологодская область – ФГБОУ ВО </a:t>
            </a:r>
            <a:r>
              <a:rPr lang="ru-RU" sz="1100" b="1" dirty="0" smtClean="0">
                <a:solidFill>
                  <a:srgbClr val="FF0000"/>
                </a:solidFill>
              </a:rPr>
              <a:t>«Череповецкий </a:t>
            </a:r>
            <a:r>
              <a:rPr lang="ru-RU" sz="1100" b="1" dirty="0">
                <a:solidFill>
                  <a:srgbClr val="FF0000"/>
                </a:solidFill>
              </a:rPr>
              <a:t>государственный университет»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37461" y="6015818"/>
            <a:ext cx="1769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100 центров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19425" y="6424983"/>
            <a:ext cx="1289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2022 год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Блок-схема: объединение 49"/>
          <p:cNvSpPr/>
          <p:nvPr/>
        </p:nvSpPr>
        <p:spPr>
          <a:xfrm>
            <a:off x="5549597" y="4946874"/>
            <a:ext cx="172828" cy="306139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1" name="Блок-схема: объединение 50"/>
          <p:cNvSpPr/>
          <p:nvPr/>
        </p:nvSpPr>
        <p:spPr>
          <a:xfrm>
            <a:off x="10301666" y="4719409"/>
            <a:ext cx="288032" cy="439368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2" name="Блок-схема: объединение 51"/>
          <p:cNvSpPr/>
          <p:nvPr/>
        </p:nvSpPr>
        <p:spPr>
          <a:xfrm>
            <a:off x="5321057" y="4702854"/>
            <a:ext cx="170067" cy="290365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3" name="Блок-схема: объединение 52"/>
          <p:cNvSpPr/>
          <p:nvPr/>
        </p:nvSpPr>
        <p:spPr>
          <a:xfrm>
            <a:off x="3723817" y="3914773"/>
            <a:ext cx="151581" cy="228163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5" name="Блок-схема: объединение 54"/>
          <p:cNvSpPr/>
          <p:nvPr/>
        </p:nvSpPr>
        <p:spPr>
          <a:xfrm>
            <a:off x="3966786" y="3966561"/>
            <a:ext cx="151581" cy="228163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6" name="Блок-схема: объединение 55"/>
          <p:cNvSpPr/>
          <p:nvPr/>
        </p:nvSpPr>
        <p:spPr>
          <a:xfrm>
            <a:off x="6079742" y="4766856"/>
            <a:ext cx="172828" cy="306139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7" name="Блок-схема: объединение 56"/>
          <p:cNvSpPr/>
          <p:nvPr/>
        </p:nvSpPr>
        <p:spPr>
          <a:xfrm>
            <a:off x="3466004" y="3937310"/>
            <a:ext cx="172828" cy="306139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8" name="Блок-схема: объединение 57"/>
          <p:cNvSpPr/>
          <p:nvPr/>
        </p:nvSpPr>
        <p:spPr>
          <a:xfrm>
            <a:off x="7464272" y="4681460"/>
            <a:ext cx="170067" cy="290365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9" name="Блок-схема: объединение 58"/>
          <p:cNvSpPr/>
          <p:nvPr/>
        </p:nvSpPr>
        <p:spPr>
          <a:xfrm>
            <a:off x="3509388" y="2852586"/>
            <a:ext cx="170067" cy="290365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06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484783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263352" y="6231597"/>
            <a:ext cx="11868472" cy="584775"/>
            <a:chOff x="225065" y="6222886"/>
            <a:chExt cx="11868472" cy="58477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075277" y="6222886"/>
              <a:ext cx="30182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Дом научной </a:t>
              </a:r>
              <a:r>
                <a:rPr lang="ru-RU" sz="800" b="1" cap="all" dirty="0" err="1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коллаборации</a:t>
              </a: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федеральная сеть центров </a:t>
              </a:r>
              <a:b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дополнительного образования при вузах</a:t>
              </a:r>
              <a: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ЧЕРЕПОВЕЦКИЙ ГОСУДАРСТВЕННЫЙ УНИВЕРСИТЕТ</a:t>
              </a:r>
              <a:endParaRPr lang="ru-RU" sz="800" b="1" dirty="0">
                <a:latin typeface="+mj-lt"/>
              </a:endParaRPr>
            </a:p>
          </p:txBody>
        </p:sp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1253023"/>
                </p:ext>
              </p:extLst>
            </p:nvPr>
          </p:nvGraphicFramePr>
          <p:xfrm>
            <a:off x="225065" y="6299522"/>
            <a:ext cx="1872208" cy="385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5" name="CorelDRAW" r:id="rId5" imgW="1649520" imgH="339840" progId="CorelDraw.Graphic.18">
                    <p:embed/>
                  </p:oleObj>
                </mc:Choice>
                <mc:Fallback>
                  <p:oleObj name="CorelDRAW" r:id="rId5" imgW="1649520" imgH="339840" progId="CorelDraw.Graphic.1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065" y="6299522"/>
                          <a:ext cx="1872208" cy="385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0" y="1430842"/>
            <a:ext cx="5472608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2C2B2A"/>
                </a:solidFill>
                <a:ea typeface="Yu Gothic UI Semibold" panose="020B0700000000000000" pitchFamily="34" charset="-128"/>
                <a:cs typeface="Arial" panose="020B0604020202020204" pitchFamily="34" charset="0"/>
              </a:rPr>
              <a:t>Концепция создания центров </a:t>
            </a:r>
            <a:endParaRPr lang="en-US" sz="2400" b="1" dirty="0" smtClean="0">
              <a:solidFill>
                <a:srgbClr val="2C2B2A"/>
              </a:solidFill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2C2B2A"/>
                </a:solidFill>
                <a:ea typeface="Yu Gothic UI Semibold" panose="020B0700000000000000" pitchFamily="34" charset="-128"/>
                <a:cs typeface="Arial" panose="020B0604020202020204" pitchFamily="34" charset="0"/>
              </a:rPr>
              <a:t>«Дом научной </a:t>
            </a:r>
            <a:r>
              <a:rPr lang="ru-RU" sz="2400" b="1" dirty="0" err="1" smtClean="0">
                <a:solidFill>
                  <a:srgbClr val="2C2B2A"/>
                </a:solidFill>
                <a:ea typeface="Yu Gothic UI Semibold" panose="020B0700000000000000" pitchFamily="34" charset="-128"/>
                <a:cs typeface="Arial" panose="020B0604020202020204" pitchFamily="34" charset="0"/>
              </a:rPr>
              <a:t>коллаборации</a:t>
            </a:r>
            <a:r>
              <a:rPr lang="ru-RU" sz="2400" b="1" dirty="0" smtClean="0">
                <a:solidFill>
                  <a:srgbClr val="2C2B2A"/>
                </a:solidFill>
                <a:ea typeface="Yu Gothic UI Semibold" panose="020B0700000000000000" pitchFamily="34" charset="-128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2C2B2A"/>
              </a:solidFill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22982867"/>
              </p:ext>
            </p:extLst>
          </p:nvPr>
        </p:nvGraphicFramePr>
        <p:xfrm>
          <a:off x="4871864" y="1386293"/>
          <a:ext cx="752263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10943609" y="836712"/>
            <a:ext cx="2573356" cy="2700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94688"/>
              </p:ext>
            </p:extLst>
          </p:nvPr>
        </p:nvGraphicFramePr>
        <p:xfrm>
          <a:off x="263352" y="2420888"/>
          <a:ext cx="4896544" cy="3554328"/>
        </p:xfrm>
        <a:graphic>
          <a:graphicData uri="http://schemas.openxmlformats.org/drawingml/2006/table">
            <a:tbl>
              <a:tblPr firstRow="1" bandRow="1">
                <a:effectLst/>
                <a:tableStyleId>{9D7B26C5-4107-4FEC-AEDC-1716B250A1EF}</a:tableStyleId>
              </a:tblPr>
              <a:tblGrid>
                <a:gridCol w="4896544"/>
              </a:tblGrid>
              <a:tr h="1512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Дом научной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коллаборации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это ресурс 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модернизации технологического образования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рамках федерального проекта 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«Успех каждого ребенка» 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национального проекта «Образование» </a:t>
                      </a:r>
                    </a:p>
                  </a:txBody>
                  <a:tcPr>
                    <a:solidFill>
                      <a:srgbClr val="FFDE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2019 году Череповецкий государственный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университет стал победителем конкурсного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отбора на предоставление в 2020 году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субсидий - гранта Министерства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просвещения России на создание в нашем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городе «Дома научной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коллаборации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6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48478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39" y="4628562"/>
            <a:ext cx="2868543" cy="2126308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35359" y="6122757"/>
            <a:ext cx="11731229" cy="584775"/>
            <a:chOff x="335359" y="6122757"/>
            <a:chExt cx="11731229" cy="58477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048328" y="6122757"/>
              <a:ext cx="30182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Дом научной </a:t>
              </a:r>
              <a:r>
                <a:rPr lang="ru-RU" sz="800" b="1" cap="all" dirty="0" err="1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коллаборации</a:t>
              </a: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федеральная сеть центров </a:t>
              </a:r>
              <a:b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дополнительного образования при вузах</a:t>
              </a:r>
              <a: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ЧЕРЕПОВЕЦКИЙ ГОСУДАРСТВЕННЫЙ УНИВЕРСИТЕТ</a:t>
              </a:r>
              <a:endParaRPr lang="ru-RU" sz="800" b="1" dirty="0">
                <a:latin typeface="+mj-lt"/>
              </a:endParaRPr>
            </a:p>
          </p:txBody>
        </p:sp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684644"/>
                </p:ext>
              </p:extLst>
            </p:nvPr>
          </p:nvGraphicFramePr>
          <p:xfrm>
            <a:off x="335359" y="6122757"/>
            <a:ext cx="2304225" cy="474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" name="CorelDRAW" r:id="rId6" imgW="1649520" imgH="339840" progId="CorelDraw.Graphic.18">
                    <p:embed/>
                  </p:oleObj>
                </mc:Choice>
                <mc:Fallback>
                  <p:oleObj name="CorelDRAW" r:id="rId6" imgW="1649520" imgH="339840" progId="CorelDraw.Graphic.1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359" y="6122757"/>
                          <a:ext cx="2304225" cy="4745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9"/>
          <p:cNvGrpSpPr/>
          <p:nvPr/>
        </p:nvGrpSpPr>
        <p:grpSpPr>
          <a:xfrm>
            <a:off x="263352" y="1497637"/>
            <a:ext cx="12229227" cy="3653069"/>
            <a:chOff x="623392" y="1283134"/>
            <a:chExt cx="11592746" cy="4085117"/>
          </a:xfrm>
        </p:grpSpPr>
        <p:graphicFrame>
          <p:nvGraphicFramePr>
            <p:cNvPr id="11" name="Схема 10"/>
            <p:cNvGraphicFramePr/>
            <p:nvPr>
              <p:extLst>
                <p:ext uri="{D42A27DB-BD31-4B8C-83A1-F6EECF244321}">
                  <p14:modId xmlns:p14="http://schemas.microsoft.com/office/powerpoint/2010/main" val="2499164516"/>
                </p:ext>
              </p:extLst>
            </p:nvPr>
          </p:nvGraphicFramePr>
          <p:xfrm>
            <a:off x="623392" y="1340768"/>
            <a:ext cx="4608512" cy="39737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3915829223"/>
                </p:ext>
              </p:extLst>
            </p:nvPr>
          </p:nvGraphicFramePr>
          <p:xfrm>
            <a:off x="5879434" y="1283134"/>
            <a:ext cx="6336704" cy="40851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248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825850" y="5728581"/>
            <a:ext cx="1035245" cy="1035245"/>
          </a:xfrm>
          <a:prstGeom prst="ellipse">
            <a:avLst/>
          </a:prstGeom>
          <a:solidFill>
            <a:srgbClr val="FACA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152753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126041" y="6179051"/>
            <a:ext cx="301826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cap="all" dirty="0">
                <a:solidFill>
                  <a:srgbClr val="2B2A29"/>
                </a:solidFill>
                <a:ea typeface="Yu Gothic UI Semibold" panose="020B0700000000000000" pitchFamily="34" charset="-128"/>
              </a:rPr>
              <a:t>Дом научной </a:t>
            </a:r>
            <a:r>
              <a:rPr lang="ru-RU" sz="800" b="1" cap="all" dirty="0" err="1">
                <a:solidFill>
                  <a:srgbClr val="2B2A29"/>
                </a:solidFill>
                <a:ea typeface="Yu Gothic UI Semibold" panose="020B0700000000000000" pitchFamily="34" charset="-128"/>
              </a:rPr>
              <a:t>коллаборации</a:t>
            </a:r>
            <a:r>
              <a:rPr lang="ru-RU" sz="800" b="1" cap="all" dirty="0">
                <a:solidFill>
                  <a:srgbClr val="2B2A29"/>
                </a:solidFill>
                <a:ea typeface="Yu Gothic UI Semibold" panose="020B0700000000000000" pitchFamily="34" charset="-128"/>
              </a:rPr>
              <a:t/>
            </a:r>
            <a:br>
              <a:rPr lang="ru-RU" sz="800" b="1" cap="all" dirty="0">
                <a:solidFill>
                  <a:srgbClr val="2B2A29"/>
                </a:solidFill>
                <a:ea typeface="Yu Gothic UI Semibold" panose="020B0700000000000000" pitchFamily="34" charset="-128"/>
              </a:rPr>
            </a:br>
            <a:r>
              <a:rPr lang="ru-RU" sz="800" b="1" cap="all" dirty="0">
                <a:solidFill>
                  <a:srgbClr val="2B2A29"/>
                </a:solidFill>
                <a:ea typeface="Yu Gothic UI Semibold" panose="020B0700000000000000" pitchFamily="34" charset="-128"/>
              </a:rPr>
              <a:t>федеральная сеть центров </a:t>
            </a:r>
            <a:br>
              <a:rPr lang="ru-RU" sz="800" b="1" cap="all" dirty="0">
                <a:solidFill>
                  <a:srgbClr val="2B2A29"/>
                </a:solidFill>
                <a:ea typeface="Yu Gothic UI Semibold" panose="020B0700000000000000" pitchFamily="34" charset="-128"/>
              </a:rPr>
            </a:br>
            <a:r>
              <a:rPr lang="ru-RU" sz="800" b="1" cap="all" dirty="0">
                <a:solidFill>
                  <a:srgbClr val="2B2A29"/>
                </a:solidFill>
                <a:ea typeface="Yu Gothic UI Semibold" panose="020B0700000000000000" pitchFamily="34" charset="-128"/>
              </a:rPr>
              <a:t>дополнительного образования при вузах</a:t>
            </a:r>
            <a:r>
              <a:rPr lang="ru-RU" sz="800" b="1" dirty="0">
                <a:solidFill>
                  <a:srgbClr val="2B2A29"/>
                </a:solidFill>
                <a:ea typeface="Yu Gothic UI Semibold" panose="020B0700000000000000" pitchFamily="34" charset="-128"/>
              </a:rPr>
              <a:t/>
            </a:r>
            <a:br>
              <a:rPr lang="ru-RU" sz="800" b="1" dirty="0">
                <a:solidFill>
                  <a:srgbClr val="2B2A29"/>
                </a:solidFill>
                <a:ea typeface="Yu Gothic UI Semibold" panose="020B0700000000000000" pitchFamily="34" charset="-128"/>
              </a:rPr>
            </a:br>
            <a:r>
              <a:rPr lang="ru-RU" sz="800" b="1" dirty="0">
                <a:solidFill>
                  <a:srgbClr val="2B2A29"/>
                </a:solidFill>
                <a:ea typeface="Yu Gothic UI Semibold" panose="020B0700000000000000" pitchFamily="34" charset="-128"/>
              </a:rPr>
              <a:t>ЧЕРЕПОВЕЦКИЙ ГОСУДАРСТВЕННЫЙ УНИВЕРСИТЕТ</a:t>
            </a:r>
            <a:endParaRPr lang="ru-RU" sz="800" b="1" dirty="0">
              <a:latin typeface="+mj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818448" y="1663072"/>
            <a:ext cx="5976664" cy="2125"/>
          </a:xfrm>
          <a:prstGeom prst="line">
            <a:avLst/>
          </a:prstGeom>
          <a:ln>
            <a:solidFill>
              <a:srgbClr val="FA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 txBox="1">
            <a:spLocks/>
          </p:cNvSpPr>
          <p:nvPr/>
        </p:nvSpPr>
        <p:spPr>
          <a:xfrm>
            <a:off x="3307456" y="1230671"/>
            <a:ext cx="9105480" cy="1156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2C2B2A"/>
                </a:solidFill>
                <a:ea typeface="Yu Gothic UI Semibold" panose="020B0700000000000000" pitchFamily="34" charset="-128"/>
                <a:cs typeface="Arial" panose="020B0604020202020204" pitchFamily="34" charset="0"/>
              </a:rPr>
              <a:t>Программы для детей и молодежи</a:t>
            </a:r>
            <a:endParaRPr lang="ru-RU" sz="2400" b="1" dirty="0">
              <a:solidFill>
                <a:srgbClr val="2C2B2A"/>
              </a:solidFill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61978" y="1284172"/>
            <a:ext cx="992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11+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392" y="3501008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</a:rPr>
              <a:t>«Детский университет»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</a:rPr>
              <a:t>5-9 классы</a:t>
            </a:r>
          </a:p>
          <a:p>
            <a:pPr algn="ctr"/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904312" y="3560135"/>
            <a:ext cx="2691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900" b="1" dirty="0">
                <a:solidFill>
                  <a:schemeClr val="bg1"/>
                </a:solidFill>
              </a:rPr>
              <a:t>«Малая академия»</a:t>
            </a:r>
          </a:p>
          <a:p>
            <a:pPr lvl="0" algn="ctr"/>
            <a:r>
              <a:rPr lang="ru-RU" sz="1900" b="1" dirty="0" smtClean="0">
                <a:solidFill>
                  <a:schemeClr val="bg1"/>
                </a:solidFill>
              </a:rPr>
              <a:t>10-11 </a:t>
            </a:r>
            <a:r>
              <a:rPr lang="ru-RU" sz="1900" b="1" dirty="0">
                <a:solidFill>
                  <a:schemeClr val="bg1"/>
                </a:solidFill>
              </a:rPr>
              <a:t>классы, студенты</a:t>
            </a:r>
          </a:p>
          <a:p>
            <a:endParaRPr lang="ru-RU" sz="19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33518"/>
              </p:ext>
            </p:extLst>
          </p:nvPr>
        </p:nvGraphicFramePr>
        <p:xfrm>
          <a:off x="337763" y="1862784"/>
          <a:ext cx="11627316" cy="386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8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2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12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56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4800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«Детский университет» (5-9 классы)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 «Малая академия» (10-11 классы, студенты)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480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ИСКУСТВЕННЫЙ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ИНТЕЛЛЕКТ И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МАШИННОЕ ОБУЧЕНИЕ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ФИЗИЧЕСКИЕ ПРОЦЕССЫ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АДДИТИВНЫЕ ТЕХНОЛОГИИ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Наносистемы</a:t>
                      </a:r>
                      <a:r>
                        <a:rPr lang="ru-RU" sz="1400" b="1" cap="all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и </a:t>
                      </a:r>
                      <a:r>
                        <a:rPr lang="ru-RU" sz="1400" b="1" cap="all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наноинженерия</a:t>
                      </a:r>
                      <a:endParaRPr lang="ru-RU" sz="1400" b="1" cap="all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БИОТЕХНОЛОГИИ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431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исследование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                                 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способности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цифрового компьютера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или управляемого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компьютером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робота выполнять задачи,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обычно связанные 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                   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с разумными </a:t>
                      </a:r>
                      <a:endParaRPr lang="en-US" sz="14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процессами </a:t>
                      </a:r>
                      <a:endParaRPr lang="ru-RU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изучение и </a:t>
                      </a:r>
                      <a:r>
                        <a:rPr lang="ru-RU" sz="14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исследова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-</a:t>
                      </a:r>
                    </a:p>
                    <a:p>
                      <a:pPr algn="l"/>
                      <a:r>
                        <a:rPr lang="ru-RU" sz="14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ние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последовательной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смены состояний </a:t>
                      </a:r>
                    </a:p>
                    <a:p>
                      <a:pPr algn="l"/>
                      <a:r>
                        <a:rPr lang="ru-RU" sz="14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объекта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в </a:t>
                      </a:r>
                      <a:r>
                        <a:rPr lang="ru-RU" sz="14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условиях беспроводной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связи </a:t>
                      </a:r>
                      <a:r>
                        <a:rPr lang="ru-RU" sz="14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или </a:t>
                      </a:r>
                    </a:p>
                    <a:p>
                      <a:pPr algn="l"/>
                      <a:r>
                        <a:rPr lang="ru-RU" sz="14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других </a:t>
                      </a:r>
                      <a:endParaRPr lang="ru-RU" sz="14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физических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процессов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создание изделий на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основе послойного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наращивания,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моделирования и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синтеза объектов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конструирование,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изготовление и применение объектов или структур,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обладающих новыми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свойствами, а также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объектов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или структур, </a:t>
                      </a:r>
                    </a:p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созданных методами </a:t>
                      </a:r>
                    </a:p>
                    <a:p>
                      <a:pPr algn="l"/>
                      <a:r>
                        <a:rPr lang="ru-RU" sz="14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нанотехнологии</a:t>
                      </a:r>
                      <a:endParaRPr lang="ru-RU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+mj-lt"/>
                        </a:rPr>
                        <a:t>изучение возможностей 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+mj-lt"/>
                        </a:rPr>
                        <a:t>использования живых 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+mj-lt"/>
                        </a:rPr>
                        <a:t>организмов, их систем </a:t>
                      </a:r>
                      <a:endParaRPr lang="ru-RU" sz="1400" b="0" dirty="0" smtClean="0">
                        <a:latin typeface="+mj-lt"/>
                      </a:endParaRPr>
                    </a:p>
                    <a:p>
                      <a:pPr algn="l"/>
                      <a:r>
                        <a:rPr lang="ru-RU" sz="1400" b="0" dirty="0" smtClean="0">
                          <a:latin typeface="+mj-lt"/>
                        </a:rPr>
                        <a:t>или </a:t>
                      </a:r>
                      <a:r>
                        <a:rPr lang="ru-RU" sz="1400" b="0" dirty="0" smtClean="0">
                          <a:latin typeface="+mj-lt"/>
                        </a:rPr>
                        <a:t>продуктов их 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+mj-lt"/>
                        </a:rPr>
                        <a:t>жизнедеятельности 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+mj-lt"/>
                        </a:rPr>
                        <a:t>для решения 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+mj-lt"/>
                        </a:rPr>
                        <a:t>технологических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+mj-lt"/>
                        </a:rPr>
                        <a:t>задач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37763" y="5678547"/>
            <a:ext cx="11612420" cy="386663"/>
          </a:xfrm>
          <a:prstGeom prst="rect">
            <a:avLst/>
          </a:prstGeom>
          <a:solidFill>
            <a:srgbClr val="FA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Освоение рынков Национальной технологической инициативы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87277" y="5981033"/>
            <a:ext cx="992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11+ 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010465"/>
              </p:ext>
            </p:extLst>
          </p:nvPr>
        </p:nvGraphicFramePr>
        <p:xfrm>
          <a:off x="7176120" y="6286905"/>
          <a:ext cx="1852381" cy="38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CorelDRAW" r:id="rId5" imgW="1649520" imgH="339840" progId="CorelDraw.Graphic.18">
                  <p:embed/>
                </p:oleObj>
              </mc:Choice>
              <mc:Fallback>
                <p:oleObj name="CorelDRAW" r:id="rId5" imgW="1649520" imgH="33984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120" y="6286905"/>
                        <a:ext cx="1852381" cy="381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34" y="5058054"/>
            <a:ext cx="572007" cy="572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77" y="5060510"/>
            <a:ext cx="514607" cy="560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2024" y="5074194"/>
            <a:ext cx="522972" cy="546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835" y="5061523"/>
            <a:ext cx="502040" cy="546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0" r="17531"/>
          <a:stretch/>
        </p:blipFill>
        <p:spPr bwMode="auto">
          <a:xfrm>
            <a:off x="11230506" y="5041253"/>
            <a:ext cx="658519" cy="587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9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0" y="1400816"/>
            <a:ext cx="12214761" cy="1156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C2B2A"/>
                </a:solidFill>
                <a:ea typeface="Yu Gothic UI Semibold" panose="020B0700000000000000" pitchFamily="34" charset="-128"/>
                <a:cs typeface="Arial" panose="020B0604020202020204" pitchFamily="34" charset="0"/>
              </a:rPr>
              <a:t>Схема реализации программ </a:t>
            </a:r>
            <a:r>
              <a:rPr lang="ru-RU" sz="2400" b="1" dirty="0" smtClean="0">
                <a:solidFill>
                  <a:srgbClr val="2C2B2A"/>
                </a:solidFill>
                <a:ea typeface="Yu Gothic UI Semibold" panose="020B0700000000000000" pitchFamily="34" charset="-128"/>
                <a:cs typeface="Arial" panose="020B0604020202020204" pitchFamily="34" charset="0"/>
              </a:rPr>
              <a:t>и </a:t>
            </a:r>
            <a:r>
              <a:rPr lang="ru-RU" sz="2400" b="1" dirty="0">
                <a:solidFill>
                  <a:srgbClr val="2C2B2A"/>
                </a:solidFill>
                <a:ea typeface="Yu Gothic UI Semibold" panose="020B0700000000000000" pitchFamily="34" charset="-128"/>
                <a:cs typeface="Arial" panose="020B0604020202020204" pitchFamily="34" charset="0"/>
              </a:rPr>
              <a:t>уроки в Центре ДНК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8518" y="1835001"/>
            <a:ext cx="4034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ACA00"/>
                </a:solidFill>
                <a:latin typeface="+mj-lt"/>
              </a:rPr>
              <a:t>(</a:t>
            </a:r>
            <a:r>
              <a:rPr lang="ru-RU" sz="2000" b="1" dirty="0" smtClean="0">
                <a:solidFill>
                  <a:srgbClr val="FACA00"/>
                </a:solidFill>
                <a:latin typeface="+mj-lt"/>
              </a:rPr>
              <a:t>5-11 классы</a:t>
            </a:r>
            <a:r>
              <a:rPr lang="ru-RU" sz="2000" b="1" dirty="0">
                <a:solidFill>
                  <a:srgbClr val="FACA00"/>
                </a:solidFill>
                <a:latin typeface="+mj-lt"/>
              </a:rPr>
              <a:t>)</a:t>
            </a:r>
            <a:endParaRPr lang="en-US" sz="2000" b="1" dirty="0">
              <a:solidFill>
                <a:srgbClr val="FACA00"/>
              </a:solidFill>
              <a:latin typeface="+mj-lt"/>
            </a:endParaRPr>
          </a:p>
        </p:txBody>
      </p:sp>
      <p:pic>
        <p:nvPicPr>
          <p:cNvPr id="2060" name="Picture 12" descr="https://avatars.mds.yandex.net/get-pdb/404799/e404d0e6-0f3f-4ea7-9e4e-0acb8f17fae7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4413740"/>
            <a:ext cx="2700100" cy="11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s://avatars.mds.yandex.net/get-pdb/404799/e404d0e6-0f3f-4ea7-9e4e-0acb8f17fae7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26" y="3573016"/>
            <a:ext cx="2911025" cy="93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s://avatars.mds.yandex.net/get-pdb/404799/e404d0e6-0f3f-4ea7-9e4e-0acb8f17fae7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48" y="4286104"/>
            <a:ext cx="2439308" cy="11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965946" y="4768057"/>
            <a:ext cx="223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Урок технологии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08215" y="3840854"/>
            <a:ext cx="211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Урок физики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53027" y="4353802"/>
            <a:ext cx="2085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Урок биологии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539875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358339" y="6156593"/>
            <a:ext cx="11833661" cy="584775"/>
            <a:chOff x="358339" y="6156593"/>
            <a:chExt cx="11833661" cy="584775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9173740" y="6156593"/>
              <a:ext cx="30182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Дом научной </a:t>
              </a:r>
              <a:r>
                <a:rPr lang="ru-RU" sz="800" b="1" cap="all" dirty="0" err="1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коллаборации</a:t>
              </a: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федеральная сеть центров </a:t>
              </a:r>
              <a:b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дополнительного образования при вузах</a:t>
              </a:r>
              <a: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ЧЕРЕПОВЕЦКИЙ ГОСУДАРСТВЕННЫЙ УНИВЕРСИТЕТ</a:t>
              </a:r>
              <a:endParaRPr lang="ru-RU" sz="800" b="1" dirty="0">
                <a:latin typeface="+mj-lt"/>
              </a:endParaRPr>
            </a:p>
          </p:txBody>
        </p:sp>
        <p:graphicFrame>
          <p:nvGraphicFramePr>
            <p:cNvPr id="30" name="Объект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2892284"/>
                </p:ext>
              </p:extLst>
            </p:nvPr>
          </p:nvGraphicFramePr>
          <p:xfrm>
            <a:off x="358339" y="6279117"/>
            <a:ext cx="1649412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2" name="CorelDRAW" r:id="rId6" imgW="1649520" imgH="339840" progId="CorelDraw.Graphic.18">
                    <p:embed/>
                  </p:oleObj>
                </mc:Choice>
                <mc:Fallback>
                  <p:oleObj name="CorelDRAW" r:id="rId6" imgW="1649520" imgH="339840" progId="CorelDraw.Graphic.1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339" y="6279117"/>
                          <a:ext cx="1649412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1" name="Прямая соединительная линия 30"/>
          <p:cNvCxnSpPr/>
          <p:nvPr/>
        </p:nvCxnSpPr>
        <p:spPr>
          <a:xfrm flipV="1">
            <a:off x="1415480" y="1846424"/>
            <a:ext cx="9063664" cy="8718"/>
          </a:xfrm>
          <a:prstGeom prst="line">
            <a:avLst/>
          </a:prstGeom>
          <a:ln w="6350">
            <a:solidFill>
              <a:srgbClr val="FA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0397324" y="1295878"/>
            <a:ext cx="1035245" cy="1035245"/>
          </a:xfrm>
          <a:prstGeom prst="ellipse">
            <a:avLst/>
          </a:prstGeom>
          <a:solidFill>
            <a:srgbClr val="FACA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09358" y="1447292"/>
            <a:ext cx="992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11+ 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6014233"/>
              </p:ext>
            </p:extLst>
          </p:nvPr>
        </p:nvGraphicFramePr>
        <p:xfrm>
          <a:off x="498879" y="2460875"/>
          <a:ext cx="11217001" cy="100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50" y="4478024"/>
            <a:ext cx="3261274" cy="244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44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472958"/>
            <a:ext cx="12188858" cy="3200749"/>
          </a:xfrm>
          <a:prstGeom prst="rect">
            <a:avLst/>
          </a:prstGeom>
          <a:solidFill>
            <a:srgbClr val="FACA00"/>
          </a:solidFill>
          <a:ln>
            <a:solidFill>
              <a:srgbClr val="FAC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5" y="1"/>
            <a:ext cx="10879703" cy="132856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47425" y="6269709"/>
            <a:ext cx="11944575" cy="584775"/>
            <a:chOff x="247425" y="6269709"/>
            <a:chExt cx="11944575" cy="58477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173740" y="6269709"/>
              <a:ext cx="30182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Дом научной </a:t>
              </a:r>
              <a:r>
                <a:rPr lang="ru-RU" sz="800" b="1" cap="all" dirty="0" err="1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коллаборации</a:t>
              </a: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федеральная сеть центров </a:t>
              </a:r>
              <a:b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дополнительного образования при вузах</a:t>
              </a:r>
              <a: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ЧЕРЕПОВЕЦКИЙ ГОСУДАРСТВЕННЫЙ УНИВЕРСИТЕТ</a:t>
              </a:r>
              <a:endParaRPr lang="ru-RU" sz="800" b="1" dirty="0">
                <a:latin typeface="+mj-lt"/>
              </a:endParaRPr>
            </a:p>
          </p:txBody>
        </p:sp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9806050"/>
                </p:ext>
              </p:extLst>
            </p:nvPr>
          </p:nvGraphicFramePr>
          <p:xfrm>
            <a:off x="247425" y="6395713"/>
            <a:ext cx="1649412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9" name="CorelDRAW" r:id="rId5" imgW="1649520" imgH="339840" progId="CorelDraw.Graphic.18">
                    <p:embed/>
                  </p:oleObj>
                </mc:Choice>
                <mc:Fallback>
                  <p:oleObj name="CorelDRAW" r:id="rId5" imgW="1649520" imgH="339840" progId="CorelDraw.Graphic.1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425" y="6395713"/>
                          <a:ext cx="1649412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5" name="Прямая соединительная линия 14"/>
          <p:cNvCxnSpPr/>
          <p:nvPr/>
        </p:nvCxnSpPr>
        <p:spPr>
          <a:xfrm>
            <a:off x="4871864" y="1469703"/>
            <a:ext cx="6984776" cy="0"/>
          </a:xfrm>
          <a:prstGeom prst="line">
            <a:avLst/>
          </a:prstGeom>
          <a:ln>
            <a:solidFill>
              <a:srgbClr val="FA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 txBox="1">
            <a:spLocks/>
          </p:cNvSpPr>
          <p:nvPr/>
        </p:nvSpPr>
        <p:spPr>
          <a:xfrm>
            <a:off x="4871864" y="988175"/>
            <a:ext cx="7200800" cy="4966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Программы для педагогических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работников</a:t>
            </a: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80643755"/>
              </p:ext>
            </p:extLst>
          </p:nvPr>
        </p:nvGraphicFramePr>
        <p:xfrm>
          <a:off x="448739" y="1844824"/>
          <a:ext cx="111612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1469703"/>
            <a:ext cx="3456384" cy="555529"/>
          </a:xfrm>
          <a:prstGeom prst="rect">
            <a:avLst/>
          </a:prstGeom>
          <a:solidFill>
            <a:srgbClr val="FACA00"/>
          </a:solidFill>
          <a:ln>
            <a:solidFill>
              <a:srgbClr val="FAC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8739" y="1516634"/>
            <a:ext cx="2558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Педагог «К-21</a:t>
            </a:r>
          </a:p>
        </p:txBody>
      </p:sp>
    </p:spTree>
    <p:extLst>
      <p:ext uri="{BB962C8B-B14F-4D97-AF65-F5344CB8AC3E}">
        <p14:creationId xmlns:p14="http://schemas.microsoft.com/office/powerpoint/2010/main" val="41020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7" cy="148478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7524328" y="6273225"/>
            <a:ext cx="4667672" cy="584775"/>
            <a:chOff x="7524328" y="6156593"/>
            <a:chExt cx="4667672" cy="584775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173740" y="6156593"/>
              <a:ext cx="30182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Дом научной </a:t>
              </a:r>
              <a:r>
                <a:rPr lang="ru-RU" sz="800" b="1" cap="all" dirty="0" err="1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коллаборации</a:t>
              </a: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федеральная сеть центров </a:t>
              </a:r>
              <a:b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дополнительного образования при вузах</a:t>
              </a:r>
              <a: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ЧЕРЕПОВЕЦКИЙ ГОСУДАРСТВЕННЫЙ УНИВЕРСИТЕТ</a:t>
              </a:r>
              <a:endParaRPr lang="ru-RU" sz="800" b="1" dirty="0">
                <a:latin typeface="+mj-lt"/>
              </a:endParaRPr>
            </a:p>
          </p:txBody>
        </p:sp>
        <p:graphicFrame>
          <p:nvGraphicFramePr>
            <p:cNvPr id="33" name="Объект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9939998"/>
                </p:ext>
              </p:extLst>
            </p:nvPr>
          </p:nvGraphicFramePr>
          <p:xfrm>
            <a:off x="7524328" y="6257627"/>
            <a:ext cx="1649412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0" name="CorelDRAW" r:id="rId5" imgW="1649520" imgH="339840" progId="CorelDraw.Graphic.18">
                    <p:embed/>
                  </p:oleObj>
                </mc:Choice>
                <mc:Fallback>
                  <p:oleObj name="CorelDRAW" r:id="rId5" imgW="1649520" imgH="339840" progId="CorelDraw.Graphic.1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328" y="6257627"/>
                          <a:ext cx="1649412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4" name="Прямая соединительная линия 33"/>
          <p:cNvCxnSpPr/>
          <p:nvPr/>
        </p:nvCxnSpPr>
        <p:spPr>
          <a:xfrm>
            <a:off x="4727848" y="1412776"/>
            <a:ext cx="6984776" cy="0"/>
          </a:xfrm>
          <a:prstGeom prst="line">
            <a:avLst/>
          </a:prstGeom>
          <a:ln>
            <a:solidFill>
              <a:srgbClr val="FA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 txBox="1">
            <a:spLocks/>
          </p:cNvSpPr>
          <p:nvPr/>
        </p:nvSpPr>
        <p:spPr>
          <a:xfrm>
            <a:off x="5870283" y="1007627"/>
            <a:ext cx="5158972" cy="1156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ea typeface="Yu Gothic UI Semibold" panose="020B0700000000000000" pitchFamily="34" charset="-128"/>
                <a:cs typeface="Arial" panose="020B0604020202020204" pitchFamily="34" charset="0"/>
              </a:rPr>
              <a:t>Форматы </a:t>
            </a:r>
            <a:r>
              <a:rPr lang="ru-RU" sz="2400" b="1" dirty="0" smtClean="0">
                <a:ea typeface="Yu Gothic UI Semibold" panose="020B0700000000000000" pitchFamily="34" charset="-128"/>
                <a:cs typeface="Arial" panose="020B0604020202020204" pitchFamily="34" charset="0"/>
              </a:rPr>
              <a:t>мероприятий</a:t>
            </a:r>
            <a:endParaRPr lang="ru-RU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262436"/>
              </p:ext>
            </p:extLst>
          </p:nvPr>
        </p:nvGraphicFramePr>
        <p:xfrm>
          <a:off x="623392" y="1570937"/>
          <a:ext cx="10782981" cy="314663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94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4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4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15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индивидуальные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групповые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массовые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2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новый тип мышления и развитие мастерства обучающихся, педагогов и наставников</a:t>
                      </a:r>
                      <a:endParaRPr lang="ru-RU" sz="1600" b="0" dirty="0" smtClean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0757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беседа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консультация 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поиск решения проблемы 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решение задачи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5 минут с экспертом</a:t>
                      </a:r>
                      <a:endParaRPr lang="ru-RU" sz="15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C71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решение кейса 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реализация </a:t>
                      </a:r>
                      <a:r>
                        <a:rPr lang="en-US" sz="1500" dirty="0" smtClean="0"/>
                        <a:t> </a:t>
                      </a:r>
                      <a:r>
                        <a:rPr lang="ru-RU" sz="1500" dirty="0" smtClean="0"/>
                        <a:t>проекта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презентация «мира»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наставничество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открытая кафедра 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лаборатория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страт-сессия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dirty="0" err="1" smtClean="0"/>
                        <a:t>челлендж</a:t>
                      </a:r>
                      <a:r>
                        <a:rPr lang="ru-RU" sz="1500" dirty="0" smtClean="0"/>
                        <a:t> и тренинг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свободный разговор</a:t>
                      </a:r>
                      <a:endParaRPr lang="ru-RU" sz="15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C71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cap="none" baseline="0" dirty="0" err="1" smtClean="0"/>
                        <a:t>хакатон</a:t>
                      </a:r>
                      <a:endParaRPr lang="ru-RU" sz="1500" cap="none" baseline="0" dirty="0" smtClean="0"/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cap="none" baseline="0" dirty="0" smtClean="0"/>
                        <a:t>чемпионат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cap="none" baseline="0" dirty="0" smtClean="0"/>
                        <a:t>соревнование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технология </a:t>
                      </a:r>
                      <a:r>
                        <a:rPr lang="en-US" sz="1500" dirty="0" smtClean="0"/>
                        <a:t>Open Space</a:t>
                      </a:r>
                      <a:endParaRPr lang="ru-RU" sz="1500" dirty="0" smtClean="0"/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публичная лекция от эксперта </a:t>
                      </a:r>
                    </a:p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ru-RU" sz="1500" dirty="0" smtClean="0"/>
                        <a:t>    или визионера</a:t>
                      </a:r>
                      <a:endParaRPr lang="ru-RU" sz="15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C7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5" name="Picture 2" descr="https://sun1-84.userapi.com/TRwIQ2CR2GZmQjQcNEYB8OiR4XRxrbAFxYFLeg/WivSckaPmR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1" r="592"/>
          <a:stretch/>
        </p:blipFill>
        <p:spPr bwMode="auto">
          <a:xfrm>
            <a:off x="623392" y="4725502"/>
            <a:ext cx="2734717" cy="150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sun9-3.userapi.com/c854228/v854228941/eda93/-dwLnqKgIt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23" y="4717568"/>
            <a:ext cx="2281803" cy="152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sun9-38.userapi.com/c855720/v855720409/49e4b/OBks8Ows2Gk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0"/>
          <a:stretch/>
        </p:blipFill>
        <p:spPr bwMode="auto">
          <a:xfrm>
            <a:off x="6087140" y="4735018"/>
            <a:ext cx="2627491" cy="14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s://sun9-45.userapi.com/c856020/v856020733/1e70ea/rW8WCSmDBYg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9"/>
          <a:stretch/>
        </p:blipFill>
        <p:spPr bwMode="auto">
          <a:xfrm>
            <a:off x="8938245" y="4732551"/>
            <a:ext cx="2468129" cy="149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484783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7320136" y="6202288"/>
            <a:ext cx="4746452" cy="584775"/>
            <a:chOff x="7320136" y="6202288"/>
            <a:chExt cx="4746452" cy="58477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9048328" y="6202288"/>
              <a:ext cx="30182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Дом научной </a:t>
              </a:r>
              <a:r>
                <a:rPr lang="ru-RU" sz="800" b="1" cap="all" dirty="0" err="1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коллаборации</a:t>
              </a: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федеральная сеть центров </a:t>
              </a:r>
              <a:b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cap="all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дополнительного образования при вузах</a:t>
              </a:r>
              <a: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/>
              </a:r>
              <a:b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</a:br>
              <a:r>
                <a:rPr lang="ru-RU" sz="800" b="1" dirty="0">
                  <a:solidFill>
                    <a:srgbClr val="2B2A29"/>
                  </a:solidFill>
                  <a:ea typeface="Yu Gothic UI Semibold" panose="020B0700000000000000" pitchFamily="34" charset="-128"/>
                </a:rPr>
                <a:t>ЧЕРЕПОВЕЦКИЙ ГОСУДАРСТВЕННЫЙ УНИВЕРСИТЕТ</a:t>
              </a:r>
              <a:endParaRPr lang="ru-RU" sz="800" b="1" dirty="0">
                <a:latin typeface="+mj-lt"/>
              </a:endParaRPr>
            </a:p>
          </p:txBody>
        </p:sp>
        <p:graphicFrame>
          <p:nvGraphicFramePr>
            <p:cNvPr id="43" name="Объект 42"/>
            <p:cNvGraphicFramePr>
              <a:graphicFrameLocks noChangeAspect="1"/>
            </p:cNvGraphicFramePr>
            <p:nvPr>
              <p:extLst/>
            </p:nvPr>
          </p:nvGraphicFramePr>
          <p:xfrm>
            <a:off x="7320136" y="6324814"/>
            <a:ext cx="1649412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1" name="CorelDRAW" r:id="rId5" imgW="1649520" imgH="339840" progId="CorelDraw.Graphic.18">
                    <p:embed/>
                  </p:oleObj>
                </mc:Choice>
                <mc:Fallback>
                  <p:oleObj name="CorelDRAW" r:id="rId5" imgW="1649520" imgH="339840" progId="CorelDraw.Graphic.1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0136" y="6324814"/>
                          <a:ext cx="1649412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6" name="Прямая соединительная линия 45"/>
          <p:cNvCxnSpPr/>
          <p:nvPr/>
        </p:nvCxnSpPr>
        <p:spPr>
          <a:xfrm>
            <a:off x="4799856" y="1628800"/>
            <a:ext cx="6984776" cy="0"/>
          </a:xfrm>
          <a:prstGeom prst="line">
            <a:avLst/>
          </a:prstGeom>
          <a:ln>
            <a:solidFill>
              <a:srgbClr val="FA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 txBox="1">
            <a:spLocks/>
          </p:cNvSpPr>
          <p:nvPr/>
        </p:nvSpPr>
        <p:spPr>
          <a:xfrm>
            <a:off x="6960096" y="1109079"/>
            <a:ext cx="4384835" cy="1156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Yu Gothic UI Semibold" panose="020B0700000000000000" pitchFamily="34" charset="-128"/>
                <a:cs typeface="Arial" panose="020B0604020202020204" pitchFamily="34" charset="0"/>
              </a:rPr>
              <a:t>Условия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Yu Gothic UI Semibold" panose="020B0700000000000000" pitchFamily="34" charset="-128"/>
                <a:cs typeface="Arial" panose="020B0604020202020204" pitchFamily="34" charset="0"/>
              </a:rPr>
              <a:t>приёма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" y="5807055"/>
            <a:ext cx="12192000" cy="338554"/>
          </a:xfrm>
          <a:prstGeom prst="rect">
            <a:avLst/>
          </a:prstGeom>
          <a:solidFill>
            <a:srgbClr val="FFC715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600" b="1" cap="all" dirty="0">
                <a:latin typeface="+mj-lt"/>
              </a:rPr>
              <a:t>Федеральный проект «Успех каждого ребенка» национальный  проект «Образование»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408593"/>
              </p:ext>
            </p:extLst>
          </p:nvPr>
        </p:nvGraphicFramePr>
        <p:xfrm>
          <a:off x="407368" y="1980568"/>
          <a:ext cx="1144927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  <a:gridCol w="3816424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ПРОГРАММЫ ДЛЯ ДЕТЕЙ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 МОЛОДЕЖИ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C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cap="all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Сетевые уроки –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cap="all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урок технологии, биологии, физики</a:t>
                      </a:r>
                      <a:endParaRPr lang="ru-R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C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cap="all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ПРОГРАММЫ ДЛЯ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cap="all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педагогических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cap="all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работников</a:t>
                      </a:r>
                      <a:endParaRPr lang="ru-R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C715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endParaRPr lang="ru-RU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623392" y="3097578"/>
            <a:ext cx="1665006" cy="694233"/>
            <a:chOff x="1239280" y="279169"/>
            <a:chExt cx="1547786" cy="517146"/>
          </a:xfrm>
        </p:grpSpPr>
        <p:pic>
          <p:nvPicPr>
            <p:cNvPr id="24" name="Picture 8" descr="a6412d5d4af4dbf1181ee478704b8332.png (512×496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280" y="279169"/>
              <a:ext cx="533828" cy="517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1996065" y="395066"/>
              <a:ext cx="791001" cy="187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Бесплатно</a:t>
              </a: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29447" y="4787652"/>
            <a:ext cx="2129848" cy="555635"/>
            <a:chOff x="1182616" y="4655739"/>
            <a:chExt cx="1151045" cy="281246"/>
          </a:xfrm>
        </p:grpSpPr>
        <p:pic>
          <p:nvPicPr>
            <p:cNvPr id="40" name="Picture 10" descr="f3e9aa73e6d0f24cfb0221023b26641f.png (512×512)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16" y="4655739"/>
              <a:ext cx="281246" cy="281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1489692" y="4710679"/>
              <a:ext cx="843969" cy="1713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По договору </a:t>
              </a: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17010" y="3930095"/>
            <a:ext cx="2377097" cy="719272"/>
            <a:chOff x="3500891" y="1107060"/>
            <a:chExt cx="1781812" cy="398047"/>
          </a:xfrm>
        </p:grpSpPr>
        <p:pic>
          <p:nvPicPr>
            <p:cNvPr id="45" name="Picture 2" descr="https://s1.iconbird.com/ico/0612/GooglePlusInterfaceIcons/w128h1281338911601certificate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891" y="1107060"/>
              <a:ext cx="398046" cy="398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Прямоугольник 46"/>
            <p:cNvSpPr/>
            <p:nvPr/>
          </p:nvSpPr>
          <p:spPr>
            <a:xfrm>
              <a:off x="3917479" y="1152916"/>
              <a:ext cx="1365224" cy="187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По сертификату</a:t>
              </a: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791249" y="3791811"/>
            <a:ext cx="2782445" cy="894190"/>
            <a:chOff x="1182616" y="4655739"/>
            <a:chExt cx="997742" cy="281246"/>
          </a:xfrm>
        </p:grpSpPr>
        <p:pic>
          <p:nvPicPr>
            <p:cNvPr id="54" name="Picture 10" descr="f3e9aa73e6d0f24cfb0221023b26641f.png (512×512)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16" y="4655739"/>
              <a:ext cx="281246" cy="281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Прямоугольник 54"/>
            <p:cNvSpPr/>
            <p:nvPr/>
          </p:nvSpPr>
          <p:spPr>
            <a:xfrm>
              <a:off x="1336389" y="4738552"/>
              <a:ext cx="843969" cy="1713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По договору </a:t>
              </a: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8544272" y="3410819"/>
            <a:ext cx="1665006" cy="694233"/>
            <a:chOff x="1239280" y="279169"/>
            <a:chExt cx="1547786" cy="517146"/>
          </a:xfrm>
        </p:grpSpPr>
        <p:pic>
          <p:nvPicPr>
            <p:cNvPr id="57" name="Picture 8" descr="a6412d5d4af4dbf1181ee478704b8332.png (512×496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280" y="279169"/>
              <a:ext cx="533828" cy="517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Прямоугольник 57"/>
            <p:cNvSpPr/>
            <p:nvPr/>
          </p:nvSpPr>
          <p:spPr>
            <a:xfrm>
              <a:off x="1996065" y="395066"/>
              <a:ext cx="791001" cy="187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Бесплатно</a:t>
              </a: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8570356" y="4402834"/>
            <a:ext cx="2129848" cy="555635"/>
            <a:chOff x="1182616" y="4655739"/>
            <a:chExt cx="1151045" cy="281246"/>
          </a:xfrm>
        </p:grpSpPr>
        <p:pic>
          <p:nvPicPr>
            <p:cNvPr id="60" name="Picture 10" descr="f3e9aa73e6d0f24cfb0221023b26641f.png (512×512)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16" y="4655739"/>
              <a:ext cx="281246" cy="281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Прямоугольник 60"/>
            <p:cNvSpPr/>
            <p:nvPr/>
          </p:nvSpPr>
          <p:spPr>
            <a:xfrm>
              <a:off x="1489692" y="4710679"/>
              <a:ext cx="843969" cy="1713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По договору </a:t>
              </a:r>
              <a:endPara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6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6314</TotalTime>
  <Words>890</Words>
  <Application>Microsoft Office PowerPoint</Application>
  <PresentationFormat>Широкоэкранный</PresentationFormat>
  <Paragraphs>207</Paragraphs>
  <Slides>11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맑은 고딕</vt:lpstr>
      <vt:lpstr>Yu Gothic UI Semibold</vt:lpstr>
      <vt:lpstr>Arial</vt:lpstr>
      <vt:lpstr>Arial Narrow</vt:lpstr>
      <vt:lpstr>Calibri</vt:lpstr>
      <vt:lpstr>Garamond</vt:lpstr>
      <vt:lpstr>Times New Roman</vt:lpstr>
      <vt:lpstr>Wingdings</vt:lpstr>
      <vt:lpstr>Тема5</vt:lpstr>
      <vt:lpstr>Custom Design</vt:lpstr>
      <vt:lpstr>CorelDRAW</vt:lpstr>
      <vt:lpstr>Дом научной коллаборации федеральная сеть центров  дополнительного образования при вузах ЧЕРЕПОВЕЦКИЙ ГОСУДАРСТВЕННЫЙ УНИВЕРСИТЕТ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319</cp:revision>
  <dcterms:created xsi:type="dcterms:W3CDTF">2019-12-21T16:06:01Z</dcterms:created>
  <dcterms:modified xsi:type="dcterms:W3CDTF">2020-04-17T19:47:04Z</dcterms:modified>
</cp:coreProperties>
</file>